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72" r:id="rId4"/>
    <p:sldId id="259" r:id="rId5"/>
    <p:sldId id="262" r:id="rId6"/>
    <p:sldId id="274" r:id="rId7"/>
    <p:sldId id="273" r:id="rId8"/>
    <p:sldId id="270" r:id="rId9"/>
    <p:sldId id="271" r:id="rId10"/>
    <p:sldId id="261" r:id="rId11"/>
    <p:sldId id="282" r:id="rId12"/>
    <p:sldId id="283" r:id="rId13"/>
    <p:sldId id="277" r:id="rId14"/>
    <p:sldId id="289" r:id="rId15"/>
    <p:sldId id="275" r:id="rId16"/>
    <p:sldId id="284" r:id="rId17"/>
    <p:sldId id="285" r:id="rId18"/>
    <p:sldId id="286" r:id="rId19"/>
    <p:sldId id="288" r:id="rId20"/>
    <p:sldId id="278" r:id="rId21"/>
    <p:sldId id="290" r:id="rId22"/>
    <p:sldId id="291" r:id="rId23"/>
    <p:sldId id="267" r:id="rId24"/>
    <p:sldId id="26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sef Paolo Rabiah" initials="YPR" lastIdx="1" clrIdx="0">
    <p:extLst>
      <p:ext uri="{19B8F6BF-5375-455C-9EA6-DF929625EA0E}">
        <p15:presenceInfo xmlns:p15="http://schemas.microsoft.com/office/powerpoint/2012/main" userId="Yusef Paolo Rabi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5E"/>
    <a:srgbClr val="BE0260"/>
    <a:srgbClr val="018ACF"/>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64" autoAdjust="0"/>
    <p:restoredTop sz="93867" autoAdjust="0"/>
  </p:normalViewPr>
  <p:slideViewPr>
    <p:cSldViewPr>
      <p:cViewPr>
        <p:scale>
          <a:sx n="75" d="100"/>
          <a:sy n="75" d="100"/>
        </p:scale>
        <p:origin x="1160" y="-20"/>
      </p:cViewPr>
      <p:guideLst>
        <p:guide orient="horz" pos="2160"/>
        <p:guide pos="2880"/>
      </p:guideLst>
    </p:cSldViewPr>
  </p:slideViewPr>
  <p:notesTextViewPr>
    <p:cViewPr>
      <p:scale>
        <a:sx n="50" d="100"/>
        <a:sy n="50" d="100"/>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10069-B74F-4827-BCEB-53C05F488A6D}" type="datetimeFigureOut">
              <a:rPr lang="en-GB" smtClean="0"/>
              <a:t>13/11/2017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36FEB-6008-4AAF-BCE4-1010B6A15248}" type="slidenum">
              <a:rPr lang="en-GB" smtClean="0"/>
              <a:t>‹#›</a:t>
            </a:fld>
            <a:endParaRPr lang="en-GB"/>
          </a:p>
        </p:txBody>
      </p:sp>
    </p:spTree>
    <p:extLst>
      <p:ext uri="{BB962C8B-B14F-4D97-AF65-F5344CB8AC3E}">
        <p14:creationId xmlns:p14="http://schemas.microsoft.com/office/powerpoint/2010/main" val="3497961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1" u="none" kern="1200" dirty="0">
                <a:solidFill>
                  <a:schemeClr val="tx1"/>
                </a:solidFill>
                <a:effectLst/>
                <a:latin typeface="+mn-lt"/>
                <a:ea typeface="+mn-ea"/>
                <a:cs typeface="+mn-cs"/>
              </a:rPr>
              <a:t>Drosophila </a:t>
            </a:r>
            <a:r>
              <a:rPr lang="en-US" sz="1200" b="0" i="1" u="none" kern="1200" dirty="0" err="1">
                <a:solidFill>
                  <a:schemeClr val="tx1"/>
                </a:solidFill>
                <a:effectLst/>
                <a:latin typeface="+mn-lt"/>
                <a:ea typeface="+mn-ea"/>
                <a:cs typeface="+mn-cs"/>
              </a:rPr>
              <a:t>grimshawi</a:t>
            </a:r>
            <a:r>
              <a:rPr lang="en-US" sz="1200" b="0" i="0" u="none"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u="non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u="none" kern="1200" dirty="0">
                <a:solidFill>
                  <a:schemeClr val="tx1"/>
                </a:solidFill>
                <a:effectLst/>
                <a:latin typeface="+mn-lt"/>
                <a:ea typeface="+mn-ea"/>
                <a:cs typeface="+mn-cs"/>
              </a:rPr>
              <a:t> from Hawaii</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virilis</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with a worldwide distribution (probably due to human movements), </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mojavensis</a:t>
            </a:r>
            <a:r>
              <a:rPr lang="en-US" sz="1200" b="0" i="0" kern="1200" dirty="0">
                <a:solidFill>
                  <a:schemeClr val="tx1"/>
                </a:solidFill>
                <a:effectLst/>
                <a:latin typeface="+mn-lt"/>
                <a:ea typeface="+mn-ea"/>
                <a:cs typeface="+mn-cs"/>
              </a:rPr>
              <a:t> is a </a:t>
            </a:r>
            <a:r>
              <a:rPr lang="en-US" sz="1200" b="0" i="0" kern="1200" dirty="0" err="1">
                <a:solidFill>
                  <a:schemeClr val="tx1"/>
                </a:solidFill>
                <a:effectLst/>
                <a:latin typeface="+mn-lt"/>
                <a:ea typeface="+mn-ea"/>
                <a:cs typeface="+mn-cs"/>
              </a:rPr>
              <a:t>cactophilic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from the southwestern United States and Mexico, </a:t>
            </a:r>
          </a:p>
          <a:p>
            <a:pPr marL="0" indent="0">
              <a:buNone/>
            </a:pPr>
            <a:endParaRPr lang="en-US" sz="1200" b="0" i="0" kern="1200" dirty="0">
              <a:solidFill>
                <a:schemeClr val="tx1"/>
              </a:solidFill>
              <a:effectLst/>
              <a:latin typeface="+mn-lt"/>
              <a:ea typeface="+mn-ea"/>
              <a:cs typeface="+mn-cs"/>
            </a:endParaRPr>
          </a:p>
          <a:p>
            <a:pPr marL="228600" indent="-228600">
              <a:buAutoNum type="arabicParenR"/>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All three species were part of a large genome comparative study of 12 fruit flies. (</a:t>
            </a:r>
            <a:r>
              <a:rPr lang="en-US" altLang="en-US" sz="1200" dirty="0">
                <a:solidFill>
                  <a:srgbClr val="000000"/>
                </a:solidFill>
                <a:latin typeface="+mn-lt"/>
              </a:rPr>
              <a:t>Drosophila 12 Genomes Consortium)</a:t>
            </a:r>
            <a:endParaRPr lang="en-US" sz="1200" b="0" i="0" kern="1200" dirty="0">
              <a:solidFill>
                <a:schemeClr val="tx1"/>
              </a:solidFill>
              <a:effectLst/>
              <a:latin typeface="+mn-lt"/>
              <a:ea typeface="+mn-ea"/>
              <a:cs typeface="+mn-cs"/>
            </a:endParaRPr>
          </a:p>
          <a:p>
            <a:pPr marL="228600" indent="-228600">
              <a:buAutoNum type="arabicParenR"/>
            </a:pPr>
            <a:endParaRPr lang="en-GB" b="0" u="none" dirty="0">
              <a:solidFill>
                <a:schemeClr val="tx1"/>
              </a:solidFill>
            </a:endParaRPr>
          </a:p>
        </p:txBody>
      </p:sp>
      <p:sp>
        <p:nvSpPr>
          <p:cNvPr id="4" name="Slide Number Placeholder 3"/>
          <p:cNvSpPr>
            <a:spLocks noGrp="1"/>
          </p:cNvSpPr>
          <p:nvPr>
            <p:ph type="sldNum" sz="quarter" idx="10"/>
          </p:nvPr>
        </p:nvSpPr>
        <p:spPr/>
        <p:txBody>
          <a:bodyPr/>
          <a:lstStyle/>
          <a:p>
            <a:fld id="{EAF36FEB-6008-4AAF-BCE4-1010B6A15248}" type="slidenum">
              <a:rPr lang="en-GB" smtClean="0"/>
              <a:t>2</a:t>
            </a:fld>
            <a:endParaRPr lang="en-GB"/>
          </a:p>
        </p:txBody>
      </p:sp>
    </p:spTree>
    <p:extLst>
      <p:ext uri="{BB962C8B-B14F-4D97-AF65-F5344CB8AC3E}">
        <p14:creationId xmlns:p14="http://schemas.microsoft.com/office/powerpoint/2010/main" val="145490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3</a:t>
            </a:fld>
            <a:endParaRPr lang="en-GB"/>
          </a:p>
        </p:txBody>
      </p:sp>
    </p:spTree>
    <p:extLst>
      <p:ext uri="{BB962C8B-B14F-4D97-AF65-F5344CB8AC3E}">
        <p14:creationId xmlns:p14="http://schemas.microsoft.com/office/powerpoint/2010/main" val="109459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Doesn’t focus on specialised signals which are only present in particular genes. Won’t search for gene-specific transcription factor binding sites such as SP1 or E2F. </a:t>
            </a:r>
          </a:p>
          <a:p>
            <a:r>
              <a:rPr lang="en-GB" dirty="0"/>
              <a:t>Focuses on generic core features including the TATA box, cap site and polyadenylation (AAUAAA) signals.</a:t>
            </a:r>
          </a:p>
          <a:p>
            <a:r>
              <a:rPr lang="en-GB" dirty="0"/>
              <a:t>Drosophila core promoter database, 43% of core promoters contain a TATA box. </a:t>
            </a:r>
          </a:p>
          <a:p>
            <a:endParaRPr lang="en-GB" dirty="0"/>
          </a:p>
          <a:p>
            <a:r>
              <a:rPr lang="en-GB" dirty="0"/>
              <a:t>Advantages over Genie: </a:t>
            </a:r>
          </a:p>
          <a:p>
            <a:r>
              <a:rPr lang="en-US" sz="1200" b="0" i="0" kern="1200" dirty="0">
                <a:solidFill>
                  <a:schemeClr val="tx1"/>
                </a:solidFill>
                <a:effectLst/>
                <a:latin typeface="+mn-lt"/>
                <a:ea typeface="+mn-ea"/>
                <a:cs typeface="+mn-cs"/>
              </a:rPr>
              <a:t>First, we use an explicitly double-stranded genomic sequence model in which potential genes </a:t>
            </a:r>
            <a:r>
              <a:rPr lang="en-US" sz="1200" b="0" i="0" kern="1200" dirty="0" err="1">
                <a:solidFill>
                  <a:schemeClr val="tx1"/>
                </a:solidFill>
                <a:effectLst/>
                <a:latin typeface="+mn-lt"/>
                <a:ea typeface="+mn-ea"/>
                <a:cs typeface="+mn-cs"/>
              </a:rPr>
              <a:t>occuring</a:t>
            </a:r>
            <a:r>
              <a:rPr lang="en-US" sz="1200" b="0" i="0" kern="1200" dirty="0">
                <a:solidFill>
                  <a:schemeClr val="tx1"/>
                </a:solidFill>
                <a:effectLst/>
                <a:latin typeface="+mn-lt"/>
                <a:ea typeface="+mn-ea"/>
                <a:cs typeface="+mn-cs"/>
              </a:rPr>
              <a:t> on both DNA strands are analyzed in simultaneous and integrated fashion. Second, while most existing integrated gene finding programs assume that in each input sequence there is exactly one complete gene, our model treats the general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model se in which the sequence may contain a partial gene, a complete gene, multiple complete (or partial) genes, or no gene at al</a:t>
            </a:r>
            <a:endParaRPr lang="en-GB" dirty="0"/>
          </a:p>
          <a:p>
            <a:endParaRPr lang="en-GB" dirty="0"/>
          </a:p>
          <a:p>
            <a:r>
              <a:rPr lang="en-GB" dirty="0"/>
              <a:t>Restrictions of </a:t>
            </a:r>
            <a:r>
              <a:rPr lang="en-GB" dirty="0" err="1"/>
              <a:t>genscan</a:t>
            </a:r>
            <a:r>
              <a:rPr lang="en-GB" dirty="0"/>
              <a:t>:</a:t>
            </a:r>
          </a:p>
          <a:p>
            <a:r>
              <a:rPr lang="en-GB" dirty="0"/>
              <a:t>Only protein coding genes are considered (no </a:t>
            </a:r>
            <a:r>
              <a:rPr lang="en-GB" dirty="0" err="1"/>
              <a:t>tRNA</a:t>
            </a:r>
            <a:r>
              <a:rPr lang="en-GB" dirty="0"/>
              <a:t> or </a:t>
            </a:r>
            <a:r>
              <a:rPr lang="en-GB" dirty="0" err="1"/>
              <a:t>rRNA</a:t>
            </a:r>
            <a:r>
              <a:rPr lang="en-GB" dirty="0"/>
              <a:t> genes included)</a:t>
            </a:r>
          </a:p>
          <a:p>
            <a:r>
              <a:rPr lang="en-GB" dirty="0"/>
              <a:t>Transcription units are considered to be non-overlapping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4</a:t>
            </a:fld>
            <a:endParaRPr lang="en-GB"/>
          </a:p>
        </p:txBody>
      </p:sp>
    </p:spTree>
    <p:extLst>
      <p:ext uri="{BB962C8B-B14F-4D97-AF65-F5344CB8AC3E}">
        <p14:creationId xmlns:p14="http://schemas.microsoft.com/office/powerpoint/2010/main" val="3743573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5</a:t>
            </a:fld>
            <a:endParaRPr lang="en-GB"/>
          </a:p>
        </p:txBody>
      </p:sp>
    </p:spTree>
    <p:extLst>
      <p:ext uri="{BB962C8B-B14F-4D97-AF65-F5344CB8AC3E}">
        <p14:creationId xmlns:p14="http://schemas.microsoft.com/office/powerpoint/2010/main" val="193165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9</a:t>
            </a:fld>
            <a:endParaRPr lang="en-GB"/>
          </a:p>
        </p:txBody>
      </p:sp>
    </p:spTree>
    <p:extLst>
      <p:ext uri="{BB962C8B-B14F-4D97-AF65-F5344CB8AC3E}">
        <p14:creationId xmlns:p14="http://schemas.microsoft.com/office/powerpoint/2010/main" val="294330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10</a:t>
            </a:fld>
            <a:endParaRPr lang="en-GB"/>
          </a:p>
        </p:txBody>
      </p:sp>
    </p:spTree>
    <p:extLst>
      <p:ext uri="{BB962C8B-B14F-4D97-AF65-F5344CB8AC3E}">
        <p14:creationId xmlns:p14="http://schemas.microsoft.com/office/powerpoint/2010/main" val="381061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13</a:t>
            </a:fld>
            <a:endParaRPr lang="en-GB"/>
          </a:p>
        </p:txBody>
      </p:sp>
    </p:spTree>
    <p:extLst>
      <p:ext uri="{BB962C8B-B14F-4D97-AF65-F5344CB8AC3E}">
        <p14:creationId xmlns:p14="http://schemas.microsoft.com/office/powerpoint/2010/main" val="98376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Genscan</a:t>
            </a:r>
            <a:r>
              <a:rPr lang="en-GB" dirty="0"/>
              <a:t> was trained on human and vertebrate training sets and so maybe is not as effective at ab initio prediction in invertebrate species. </a:t>
            </a:r>
          </a:p>
          <a:p>
            <a:r>
              <a:rPr lang="en-GB" dirty="0" err="1"/>
              <a:t>Blastn</a:t>
            </a:r>
            <a:r>
              <a:rPr lang="en-GB" dirty="0"/>
              <a:t> used annotation by homology based alignment to look for similar matching sequences. </a:t>
            </a:r>
          </a:p>
          <a:p>
            <a:r>
              <a:rPr lang="en-GB" dirty="0" err="1"/>
              <a:t>Genscan</a:t>
            </a:r>
            <a:r>
              <a:rPr lang="en-GB" dirty="0"/>
              <a:t> overpredicts genes</a:t>
            </a:r>
          </a:p>
          <a:p>
            <a:r>
              <a:rPr lang="en-GB" dirty="0" err="1"/>
              <a:t>Genscan</a:t>
            </a:r>
            <a:r>
              <a:rPr lang="en-GB" dirty="0"/>
              <a:t> also splits long genes into small genes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r>
              <a:rPr lang="en-US" sz="1200" b="0" i="0" kern="1200" dirty="0">
                <a:solidFill>
                  <a:schemeClr val="tx1"/>
                </a:solidFill>
                <a:effectLst/>
                <a:latin typeface="+mn-lt"/>
                <a:ea typeface="+mn-ea"/>
                <a:cs typeface="+mn-cs"/>
              </a:rPr>
              <a:t>Extends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by allowing it to exploit to homology between two related genomes.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endParaRPr lang="en-US" sz="1200" b="0" i="0" kern="1200" dirty="0">
              <a:solidFill>
                <a:schemeClr val="tx1"/>
              </a:solidFill>
              <a:effectLst/>
              <a:latin typeface="+mn-lt"/>
              <a:ea typeface="+mn-ea"/>
              <a:cs typeface="+mn-cs"/>
            </a:endParaRPr>
          </a:p>
          <a:p>
            <a:r>
              <a:rPr lang="en-GB" dirty="0" err="1"/>
              <a:t>Twinscan</a:t>
            </a:r>
            <a:r>
              <a:rPr lang="en-GB" dirty="0"/>
              <a:t> demonstrates additional improved specificity and sensitivity in exon prediction, which can be accredited to modelling evolutionary conservation within genomic sequences. </a:t>
            </a:r>
          </a:p>
          <a:p>
            <a:r>
              <a:rPr lang="en-GB" dirty="0" err="1"/>
              <a:t>Twinscan</a:t>
            </a:r>
            <a:r>
              <a:rPr lang="en-GB" dirty="0"/>
              <a:t> restriction is that it requires an informant genomic sequence of a closely related species to the target genome.  </a:t>
            </a:r>
          </a:p>
        </p:txBody>
      </p:sp>
      <p:sp>
        <p:nvSpPr>
          <p:cNvPr id="4" name="Slide Number Placeholder 3"/>
          <p:cNvSpPr>
            <a:spLocks noGrp="1"/>
          </p:cNvSpPr>
          <p:nvPr>
            <p:ph type="sldNum" sz="quarter" idx="10"/>
          </p:nvPr>
        </p:nvSpPr>
        <p:spPr/>
        <p:txBody>
          <a:bodyPr/>
          <a:lstStyle/>
          <a:p>
            <a:fld id="{EAF36FEB-6008-4AAF-BCE4-1010B6A15248}" type="slidenum">
              <a:rPr lang="en-GB" smtClean="0"/>
              <a:t>23</a:t>
            </a:fld>
            <a:endParaRPr lang="en-GB"/>
          </a:p>
        </p:txBody>
      </p:sp>
    </p:spTree>
    <p:extLst>
      <p:ext uri="{BB962C8B-B14F-4D97-AF65-F5344CB8AC3E}">
        <p14:creationId xmlns:p14="http://schemas.microsoft.com/office/powerpoint/2010/main" val="395289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138425"/>
            <a:ext cx="7772400" cy="137434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28720" y="4650640"/>
            <a:ext cx="6400800" cy="1374345"/>
          </a:xfrm>
        </p:spPr>
        <p:txBody>
          <a:bodyPr>
            <a:normAutofit/>
          </a:bodyPr>
          <a:lstStyle>
            <a:lvl1pPr marL="0" indent="0" algn="r">
              <a:buNone/>
              <a:defRPr sz="260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680310"/>
            <a:ext cx="8229600" cy="458115"/>
          </a:xfrm>
        </p:spPr>
        <p:txBody>
          <a:bodyPr>
            <a:normAutofit/>
          </a:bodyPr>
          <a:lstStyle>
            <a:lvl1pPr algn="l">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8965" y="1596540"/>
            <a:ext cx="82296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0" y="527605"/>
            <a:ext cx="7016195" cy="610820"/>
          </a:xfrm>
        </p:spPr>
        <p:txBody>
          <a:bodyPr>
            <a:normAutofit/>
          </a:bodyPr>
          <a:lstStyle>
            <a:lvl1pPr algn="l">
              <a:defRPr sz="3600">
                <a:solidFill>
                  <a:srgbClr val="D0005E"/>
                </a:solidFill>
              </a:defRPr>
            </a:lvl1pPr>
          </a:lstStyle>
          <a:p>
            <a:r>
              <a:rPr lang="en-US" dirty="0"/>
              <a:t>Click to edit Master title style</a:t>
            </a:r>
          </a:p>
        </p:txBody>
      </p:sp>
      <p:sp>
        <p:nvSpPr>
          <p:cNvPr id="3" name="Content Placeholder 2"/>
          <p:cNvSpPr>
            <a:spLocks noGrp="1"/>
          </p:cNvSpPr>
          <p:nvPr>
            <p:ph idx="1"/>
          </p:nvPr>
        </p:nvSpPr>
        <p:spPr>
          <a:xfrm>
            <a:off x="1823311" y="1138425"/>
            <a:ext cx="7016195" cy="4275740"/>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27605"/>
            <a:ext cx="8229600" cy="610820"/>
          </a:xfrm>
        </p:spPr>
        <p:txBody>
          <a:bodyPr>
            <a:normAutofit/>
          </a:bodyPr>
          <a:lstStyle>
            <a:lvl1pPr algn="l">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48965" y="1596539"/>
            <a:ext cx="4040188"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226402"/>
            <a:ext cx="4040188"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6790" y="1596539"/>
            <a:ext cx="4041775"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36790" y="2226402"/>
            <a:ext cx="4041775"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833015"/>
            <a:ext cx="5335525" cy="1374345"/>
          </a:xfrm>
        </p:spPr>
        <p:txBody>
          <a:bodyPr>
            <a:normAutofit fontScale="90000"/>
          </a:bodyPr>
          <a:lstStyle/>
          <a:p>
            <a:r>
              <a:rPr lang="en-US" sz="3000" dirty="0"/>
              <a:t>Genome annotation comparisons of the </a:t>
            </a:r>
            <a:r>
              <a:rPr lang="en-US" sz="3000" i="1" dirty="0"/>
              <a:t>Drosophila</a:t>
            </a:r>
            <a:r>
              <a:rPr lang="en-US" sz="3000" dirty="0"/>
              <a:t> genus</a:t>
            </a:r>
          </a:p>
        </p:txBody>
      </p:sp>
      <p:sp>
        <p:nvSpPr>
          <p:cNvPr id="3" name="Subtitle 2"/>
          <p:cNvSpPr>
            <a:spLocks noGrp="1"/>
          </p:cNvSpPr>
          <p:nvPr>
            <p:ph type="subTitle" idx="1"/>
          </p:nvPr>
        </p:nvSpPr>
        <p:spPr>
          <a:xfrm>
            <a:off x="2743200" y="4956050"/>
            <a:ext cx="6400800" cy="1374345"/>
          </a:xfrm>
        </p:spPr>
        <p:txBody>
          <a:bodyPr>
            <a:normAutofit/>
          </a:bodyPr>
          <a:lstStyle/>
          <a:p>
            <a:pPr algn="ctr"/>
            <a:r>
              <a:rPr lang="en-US" dirty="0"/>
              <a:t> </a:t>
            </a:r>
          </a:p>
        </p:txBody>
      </p:sp>
      <p:sp>
        <p:nvSpPr>
          <p:cNvPr id="4" name="TextBox 3">
            <a:extLst>
              <a:ext uri="{FF2B5EF4-FFF2-40B4-BE49-F238E27FC236}">
                <a16:creationId xmlns:a16="http://schemas.microsoft.com/office/drawing/2014/main" id="{D438C85A-210B-4CFA-8F3E-8C408D9EDD96}"/>
              </a:ext>
            </a:extLst>
          </p:cNvPr>
          <p:cNvSpPr txBox="1"/>
          <p:nvPr/>
        </p:nvSpPr>
        <p:spPr>
          <a:xfrm>
            <a:off x="8227770" y="6526768"/>
            <a:ext cx="916230" cy="369332"/>
          </a:xfrm>
          <a:prstGeom prst="rect">
            <a:avLst/>
          </a:prstGeom>
          <a:solidFill>
            <a:schemeClr val="bg1"/>
          </a:solidFill>
        </p:spPr>
        <p:txBody>
          <a:bodyPr wrap="square" rtlCol="0">
            <a:spAutoFit/>
          </a:bodyPr>
          <a:lstStyle/>
          <a:p>
            <a:endParaRPr lang="en-GB" dirty="0"/>
          </a:p>
        </p:txBody>
      </p:sp>
      <p:sp>
        <p:nvSpPr>
          <p:cNvPr id="5" name="TextBox 4">
            <a:extLst>
              <a:ext uri="{FF2B5EF4-FFF2-40B4-BE49-F238E27FC236}">
                <a16:creationId xmlns:a16="http://schemas.microsoft.com/office/drawing/2014/main" id="{5B4601B3-E0DA-46F6-9D93-56E5218884D9}"/>
              </a:ext>
            </a:extLst>
          </p:cNvPr>
          <p:cNvSpPr txBox="1"/>
          <p:nvPr/>
        </p:nvSpPr>
        <p:spPr>
          <a:xfrm>
            <a:off x="5109422" y="5925535"/>
            <a:ext cx="3970330" cy="646331"/>
          </a:xfrm>
          <a:prstGeom prst="rect">
            <a:avLst/>
          </a:prstGeom>
          <a:noFill/>
        </p:spPr>
        <p:txBody>
          <a:bodyPr wrap="square" rtlCol="0">
            <a:spAutoFit/>
          </a:bodyPr>
          <a:lstStyle/>
          <a:p>
            <a:r>
              <a:rPr lang="en-GB" dirty="0">
                <a:latin typeface="Garamond" panose="02020404030301010803" pitchFamily="18" charset="0"/>
              </a:rPr>
              <a:t>Authors: </a:t>
            </a:r>
            <a:r>
              <a:rPr lang="en-GB" dirty="0" err="1">
                <a:latin typeface="Garamond" panose="02020404030301010803" pitchFamily="18" charset="0"/>
              </a:rPr>
              <a:t>Cheukting</a:t>
            </a:r>
            <a:r>
              <a:rPr lang="en-GB" dirty="0">
                <a:latin typeface="Garamond" panose="02020404030301010803" pitchFamily="18" charset="0"/>
              </a:rPr>
              <a:t> Law, </a:t>
            </a:r>
            <a:r>
              <a:rPr lang="en-GB" dirty="0" err="1">
                <a:latin typeface="Garamond" panose="02020404030301010803" pitchFamily="18" charset="0"/>
              </a:rPr>
              <a:t>Changmin</a:t>
            </a:r>
            <a:r>
              <a:rPr lang="en-GB" dirty="0">
                <a:latin typeface="Garamond" panose="02020404030301010803" pitchFamily="18" charset="0"/>
              </a:rPr>
              <a:t> Yu and Yusef Paolo Rabiah</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E111-7E7B-44C1-A4C9-C7D47E624F4A}"/>
              </a:ext>
            </a:extLst>
          </p:cNvPr>
          <p:cNvSpPr>
            <a:spLocks noGrp="1"/>
          </p:cNvSpPr>
          <p:nvPr>
            <p:ph type="title"/>
          </p:nvPr>
        </p:nvSpPr>
        <p:spPr>
          <a:xfrm>
            <a:off x="37185" y="222195"/>
            <a:ext cx="5191970" cy="763525"/>
          </a:xfrm>
        </p:spPr>
        <p:txBody>
          <a:bodyPr>
            <a:normAutofit fontScale="90000"/>
          </a:bodyPr>
          <a:lstStyle/>
          <a:p>
            <a:r>
              <a:rPr lang="en-GB" dirty="0">
                <a:solidFill>
                  <a:schemeClr val="bg1"/>
                </a:solidFill>
              </a:rPr>
              <a:t>Gene number comparison in literature</a:t>
            </a:r>
          </a:p>
        </p:txBody>
      </p:sp>
      <p:graphicFrame>
        <p:nvGraphicFramePr>
          <p:cNvPr id="4" name="Table 3">
            <a:extLst>
              <a:ext uri="{FF2B5EF4-FFF2-40B4-BE49-F238E27FC236}">
                <a16:creationId xmlns:a16="http://schemas.microsoft.com/office/drawing/2014/main" id="{D6AE25C3-F6E4-4026-A999-8615EE4F3BD6}"/>
              </a:ext>
            </a:extLst>
          </p:cNvPr>
          <p:cNvGraphicFramePr>
            <a:graphicFrameLocks noGrp="1"/>
          </p:cNvGraphicFramePr>
          <p:nvPr>
            <p:extLst>
              <p:ext uri="{D42A27DB-BD31-4B8C-83A1-F6EECF244321}">
                <p14:modId xmlns:p14="http://schemas.microsoft.com/office/powerpoint/2010/main" val="1746297138"/>
              </p:ext>
            </p:extLst>
          </p:nvPr>
        </p:nvGraphicFramePr>
        <p:xfrm>
          <a:off x="907080" y="2360065"/>
          <a:ext cx="7018328" cy="2574141"/>
        </p:xfrm>
        <a:graphic>
          <a:graphicData uri="http://schemas.openxmlformats.org/drawingml/2006/table">
            <a:tbl>
              <a:tblPr firstRow="1" bandRow="1">
                <a:tableStyleId>{5C22544A-7EE6-4342-B048-85BDC9FD1C3A}</a:tableStyleId>
              </a:tblPr>
              <a:tblGrid>
                <a:gridCol w="1754582">
                  <a:extLst>
                    <a:ext uri="{9D8B030D-6E8A-4147-A177-3AD203B41FA5}">
                      <a16:colId xmlns:a16="http://schemas.microsoft.com/office/drawing/2014/main" val="514794958"/>
                    </a:ext>
                  </a:extLst>
                </a:gridCol>
                <a:gridCol w="1754582">
                  <a:extLst>
                    <a:ext uri="{9D8B030D-6E8A-4147-A177-3AD203B41FA5}">
                      <a16:colId xmlns:a16="http://schemas.microsoft.com/office/drawing/2014/main" val="4025247208"/>
                    </a:ext>
                  </a:extLst>
                </a:gridCol>
                <a:gridCol w="1754582">
                  <a:extLst>
                    <a:ext uri="{9D8B030D-6E8A-4147-A177-3AD203B41FA5}">
                      <a16:colId xmlns:a16="http://schemas.microsoft.com/office/drawing/2014/main" val="1261871179"/>
                    </a:ext>
                  </a:extLst>
                </a:gridCol>
                <a:gridCol w="1754582">
                  <a:extLst>
                    <a:ext uri="{9D8B030D-6E8A-4147-A177-3AD203B41FA5}">
                      <a16:colId xmlns:a16="http://schemas.microsoft.com/office/drawing/2014/main" val="42510209"/>
                    </a:ext>
                  </a:extLst>
                </a:gridCol>
              </a:tblGrid>
              <a:tr h="775937">
                <a:tc>
                  <a:txBody>
                    <a:bodyPr/>
                    <a:lstStyle/>
                    <a:p>
                      <a:pPr algn="ctr"/>
                      <a:r>
                        <a:rPr lang="en-GB" i="1" dirty="0"/>
                        <a:t>Drosophila</a:t>
                      </a:r>
                      <a:r>
                        <a:rPr lang="en-GB" dirty="0"/>
                        <a:t> species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t>Genscan</a:t>
                      </a:r>
                      <a:r>
                        <a:rPr lang="en-GB" dirty="0"/>
                        <a:t> gene predictions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Coding Genes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Our </a:t>
                      </a:r>
                      <a:r>
                        <a:rPr lang="en-GB" dirty="0" err="1"/>
                        <a:t>Genscan</a:t>
                      </a:r>
                      <a:r>
                        <a:rPr lang="en-GB" dirty="0"/>
                        <a:t> predictions</a:t>
                      </a:r>
                    </a:p>
                  </a:txBody>
                  <a:tcPr/>
                </a:tc>
                <a:extLst>
                  <a:ext uri="{0D108BD9-81ED-4DB2-BD59-A6C34878D82A}">
                    <a16:rowId xmlns:a16="http://schemas.microsoft.com/office/drawing/2014/main" val="2369011695"/>
                  </a:ext>
                </a:extLst>
              </a:tr>
              <a:tr h="449551">
                <a:tc>
                  <a:txBody>
                    <a:bodyPr/>
                    <a:lstStyle/>
                    <a:p>
                      <a:r>
                        <a:rPr lang="en-GB" i="1" dirty="0"/>
                        <a:t>D. </a:t>
                      </a:r>
                      <a:r>
                        <a:rPr lang="en-GB" dirty="0" err="1"/>
                        <a:t>grimshawi</a:t>
                      </a:r>
                      <a:r>
                        <a:rPr lang="en-GB" dirty="0"/>
                        <a:t> </a:t>
                      </a:r>
                    </a:p>
                  </a:txBody>
                  <a:tcPr/>
                </a:tc>
                <a:tc>
                  <a:txBody>
                    <a:bodyPr/>
                    <a:lstStyle/>
                    <a:p>
                      <a:pPr algn="ctr"/>
                      <a:r>
                        <a:rPr lang="en-GB" sz="1800" b="0" i="0" kern="1200" dirty="0">
                          <a:solidFill>
                            <a:schemeClr val="dk1"/>
                          </a:solidFill>
                          <a:effectLst/>
                          <a:latin typeface="+mn-lt"/>
                          <a:ea typeface="+mn-ea"/>
                          <a:cs typeface="+mn-cs"/>
                        </a:rPr>
                        <a:t>21,776</a:t>
                      </a:r>
                      <a:endParaRPr lang="en-GB" dirty="0"/>
                    </a:p>
                  </a:txBody>
                  <a:tcPr/>
                </a:tc>
                <a:tc>
                  <a:txBody>
                    <a:bodyPr/>
                    <a:lstStyle/>
                    <a:p>
                      <a:pPr algn="ctr"/>
                      <a:r>
                        <a:rPr lang="en-GB" dirty="0">
                          <a:solidFill>
                            <a:srgbClr val="333333"/>
                          </a:solidFill>
                          <a:effectLst/>
                        </a:rPr>
                        <a:t>14,982</a:t>
                      </a:r>
                    </a:p>
                  </a:txBody>
                  <a:tcPr marL="25400" marR="25400" marT="25400" marB="25400"/>
                </a:tc>
                <a:tc>
                  <a:txBody>
                    <a:bodyPr/>
                    <a:lstStyle/>
                    <a:p>
                      <a:pPr algn="ctr" fontAlgn="b"/>
                      <a:r>
                        <a:rPr lang="en-GB" sz="1800" b="0" i="0" u="none" strike="noStrike" dirty="0">
                          <a:solidFill>
                            <a:srgbClr val="000000"/>
                          </a:solidFill>
                          <a:effectLst/>
                          <a:latin typeface="Calibri" panose="020F0502020204030204" pitchFamily="34" charset="0"/>
                        </a:rPr>
                        <a:t>17,918</a:t>
                      </a:r>
                    </a:p>
                  </a:txBody>
                  <a:tcPr marL="6350" marR="6350" marT="6350" marB="0" anchor="ctr"/>
                </a:tc>
                <a:extLst>
                  <a:ext uri="{0D108BD9-81ED-4DB2-BD59-A6C34878D82A}">
                    <a16:rowId xmlns:a16="http://schemas.microsoft.com/office/drawing/2014/main" val="3673186154"/>
                  </a:ext>
                </a:extLst>
              </a:tr>
              <a:tr h="449551">
                <a:tc>
                  <a:txBody>
                    <a:bodyPr/>
                    <a:lstStyle/>
                    <a:p>
                      <a:r>
                        <a:rPr lang="en-GB" i="1" dirty="0"/>
                        <a:t>D. </a:t>
                      </a:r>
                      <a:r>
                        <a:rPr lang="en-GB" dirty="0" err="1"/>
                        <a:t>virilis</a:t>
                      </a:r>
                      <a:r>
                        <a:rPr lang="en-GB" dirty="0"/>
                        <a:t> </a:t>
                      </a:r>
                    </a:p>
                  </a:txBody>
                  <a:tcPr/>
                </a:tc>
                <a:tc>
                  <a:txBody>
                    <a:bodyPr/>
                    <a:lstStyle/>
                    <a:p>
                      <a:pPr algn="ctr"/>
                      <a:r>
                        <a:rPr lang="en-GB" sz="1800" b="0" i="0" kern="1200" dirty="0">
                          <a:solidFill>
                            <a:schemeClr val="dk1"/>
                          </a:solidFill>
                          <a:effectLst/>
                          <a:latin typeface="+mn-lt"/>
                          <a:ea typeface="+mn-ea"/>
                          <a:cs typeface="+mn-cs"/>
                        </a:rPr>
                        <a:t>22,393</a:t>
                      </a:r>
                      <a:endParaRPr lang="en-GB" dirty="0"/>
                    </a:p>
                  </a:txBody>
                  <a:tcPr/>
                </a:tc>
                <a:tc>
                  <a:txBody>
                    <a:bodyPr/>
                    <a:lstStyle/>
                    <a:p>
                      <a:pPr algn="ctr"/>
                      <a:r>
                        <a:rPr lang="en-GB" dirty="0"/>
                        <a:t>14,491</a:t>
                      </a:r>
                    </a:p>
                  </a:txBody>
                  <a:tcPr/>
                </a:tc>
                <a:tc>
                  <a:txBody>
                    <a:bodyPr/>
                    <a:lstStyle/>
                    <a:p>
                      <a:pPr algn="ctr" fontAlgn="b"/>
                      <a:r>
                        <a:rPr lang="en-GB" sz="1800" b="0" i="0" u="none" strike="noStrike" dirty="0">
                          <a:solidFill>
                            <a:srgbClr val="000000"/>
                          </a:solidFill>
                          <a:effectLst/>
                          <a:latin typeface="Calibri" panose="020F0502020204030204" pitchFamily="34" charset="0"/>
                        </a:rPr>
                        <a:t>19,711</a:t>
                      </a:r>
                    </a:p>
                  </a:txBody>
                  <a:tcPr marL="6350" marR="6350" marT="6350" marB="0" anchor="ctr"/>
                </a:tc>
                <a:extLst>
                  <a:ext uri="{0D108BD9-81ED-4DB2-BD59-A6C34878D82A}">
                    <a16:rowId xmlns:a16="http://schemas.microsoft.com/office/drawing/2014/main" val="4122954061"/>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err="1"/>
                        <a:t>mojavensis</a:t>
                      </a:r>
                      <a:endParaRPr lang="en-GB" dirty="0"/>
                    </a:p>
                  </a:txBody>
                  <a:tcPr/>
                </a:tc>
                <a:tc>
                  <a:txBody>
                    <a:bodyPr/>
                    <a:lstStyle/>
                    <a:p>
                      <a:pPr algn="ctr"/>
                      <a:r>
                        <a:rPr lang="en-GB" sz="1800" b="0" i="0" kern="1200" dirty="0">
                          <a:solidFill>
                            <a:schemeClr val="dk1"/>
                          </a:solidFill>
                          <a:effectLst/>
                          <a:latin typeface="+mn-lt"/>
                          <a:ea typeface="+mn-ea"/>
                          <a:cs typeface="+mn-cs"/>
                        </a:rPr>
                        <a:t>22,750</a:t>
                      </a:r>
                      <a:endParaRPr lang="en-GB" dirty="0"/>
                    </a:p>
                  </a:txBody>
                  <a:tcPr/>
                </a:tc>
                <a:tc>
                  <a:txBody>
                    <a:bodyPr/>
                    <a:lstStyle/>
                    <a:p>
                      <a:pPr algn="ctr"/>
                      <a:r>
                        <a:rPr lang="en-GB" dirty="0"/>
                        <a:t>14,594</a:t>
                      </a:r>
                    </a:p>
                  </a:txBody>
                  <a:tcPr/>
                </a:tc>
                <a:tc>
                  <a:txBody>
                    <a:bodyPr/>
                    <a:lstStyle/>
                    <a:p>
                      <a:pPr algn="ctr" fontAlgn="b"/>
                      <a:r>
                        <a:rPr lang="en-GB" sz="1800" b="0" i="0" u="none" strike="noStrike" dirty="0">
                          <a:solidFill>
                            <a:srgbClr val="000000"/>
                          </a:solidFill>
                          <a:effectLst/>
                          <a:latin typeface="Calibri" panose="020F0502020204030204" pitchFamily="34" charset="0"/>
                        </a:rPr>
                        <a:t>18,417</a:t>
                      </a:r>
                    </a:p>
                  </a:txBody>
                  <a:tcPr marL="6350" marR="6350" marT="6350" marB="0" anchor="ctr"/>
                </a:tc>
                <a:extLst>
                  <a:ext uri="{0D108BD9-81ED-4DB2-BD59-A6C34878D82A}">
                    <a16:rowId xmlns:a16="http://schemas.microsoft.com/office/drawing/2014/main" val="1381168100"/>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a:t>melanogaster</a:t>
                      </a:r>
                    </a:p>
                  </a:txBody>
                  <a:tcPr/>
                </a:tc>
                <a:tc>
                  <a:txBody>
                    <a:bodyPr/>
                    <a:lstStyle/>
                    <a:p>
                      <a:pPr algn="ctr"/>
                      <a:r>
                        <a:rPr lang="en-GB" sz="1800" b="0" i="0" kern="1200" dirty="0">
                          <a:solidFill>
                            <a:schemeClr val="dk1"/>
                          </a:solidFill>
                          <a:effectLst/>
                          <a:latin typeface="+mn-lt"/>
                          <a:ea typeface="+mn-ea"/>
                          <a:cs typeface="+mn-cs"/>
                        </a:rPr>
                        <a:t>18,548</a:t>
                      </a:r>
                      <a:endParaRPr lang="en-GB" dirty="0"/>
                    </a:p>
                  </a:txBody>
                  <a:tcPr/>
                </a:tc>
                <a:tc>
                  <a:txBody>
                    <a:bodyPr/>
                    <a:lstStyle/>
                    <a:p>
                      <a:pPr algn="ctr"/>
                      <a:r>
                        <a:rPr lang="en-GB" sz="1800" b="0" i="0" kern="1200" dirty="0">
                          <a:solidFill>
                            <a:schemeClr val="dk1"/>
                          </a:solidFill>
                          <a:effectLst/>
                          <a:latin typeface="+mn-lt"/>
                          <a:ea typeface="+mn-ea"/>
                          <a:cs typeface="+mn-cs"/>
                        </a:rPr>
                        <a:t>13,918</a:t>
                      </a:r>
                      <a:endParaRPr lang="en-GB" dirty="0">
                        <a:solidFill>
                          <a:srgbClr val="333333"/>
                        </a:solidFill>
                        <a:effectLst/>
                      </a:endParaRPr>
                    </a:p>
                  </a:txBody>
                  <a:tcPr marL="25400" marR="25400" marT="25400" marB="25400"/>
                </a:tc>
                <a:tc>
                  <a:txBody>
                    <a:bodyPr/>
                    <a:lstStyle/>
                    <a:p>
                      <a:pPr algn="ctr"/>
                      <a:r>
                        <a:rPr lang="en-GB" dirty="0">
                          <a:solidFill>
                            <a:srgbClr val="333333"/>
                          </a:solidFill>
                          <a:effectLst/>
                        </a:rPr>
                        <a:t>N/A</a:t>
                      </a:r>
                    </a:p>
                  </a:txBody>
                  <a:tcPr marL="25400" marR="25400" marT="25400" marB="25400"/>
                </a:tc>
                <a:extLst>
                  <a:ext uri="{0D108BD9-81ED-4DB2-BD59-A6C34878D82A}">
                    <a16:rowId xmlns:a16="http://schemas.microsoft.com/office/drawing/2014/main" val="2394835832"/>
                  </a:ext>
                </a:extLst>
              </a:tr>
            </a:tbl>
          </a:graphicData>
        </a:graphic>
      </p:graphicFrame>
      <p:sp>
        <p:nvSpPr>
          <p:cNvPr id="5" name="TextBox 4">
            <a:extLst>
              <a:ext uri="{FF2B5EF4-FFF2-40B4-BE49-F238E27FC236}">
                <a16:creationId xmlns:a16="http://schemas.microsoft.com/office/drawing/2014/main" id="{1769B5E7-CF32-4C6C-850D-6D20CF6B8527}"/>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a:t>
            </a:r>
            <a:r>
              <a:rPr lang="en-GB" sz="1400" dirty="0" err="1"/>
              <a:t>Metazoa</a:t>
            </a:r>
            <a:r>
              <a:rPr lang="en-GB" sz="1400" dirty="0"/>
              <a:t> </a:t>
            </a:r>
            <a:r>
              <a:rPr lang="en-GB" sz="1400" dirty="0" err="1"/>
              <a:t>Ensembl</a:t>
            </a:r>
            <a:endParaRPr lang="en-GB" sz="1400" dirty="0"/>
          </a:p>
        </p:txBody>
      </p:sp>
    </p:spTree>
    <p:extLst>
      <p:ext uri="{BB962C8B-B14F-4D97-AF65-F5344CB8AC3E}">
        <p14:creationId xmlns:p14="http://schemas.microsoft.com/office/powerpoint/2010/main" val="422775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66BC-B29F-4638-B6DA-9168DB624396}"/>
              </a:ext>
            </a:extLst>
          </p:cNvPr>
          <p:cNvSpPr>
            <a:spLocks noGrp="1"/>
          </p:cNvSpPr>
          <p:nvPr>
            <p:ph type="title"/>
          </p:nvPr>
        </p:nvSpPr>
        <p:spPr>
          <a:xfrm>
            <a:off x="1061843" y="2512770"/>
            <a:ext cx="7020313" cy="2137870"/>
          </a:xfrm>
        </p:spPr>
        <p:txBody>
          <a:bodyPr>
            <a:noAutofit/>
          </a:bodyPr>
          <a:lstStyle/>
          <a:p>
            <a:pPr algn="ctr"/>
            <a:r>
              <a:rPr lang="en-GB" sz="5200" dirty="0">
                <a:solidFill>
                  <a:schemeClr val="tx1"/>
                </a:solidFill>
              </a:rPr>
              <a:t>Annotation methods: </a:t>
            </a:r>
            <a:r>
              <a:rPr lang="en-GB" sz="5200" dirty="0" err="1">
                <a:solidFill>
                  <a:schemeClr val="tx1"/>
                </a:solidFill>
              </a:rPr>
              <a:t>Blastn</a:t>
            </a:r>
            <a:r>
              <a:rPr lang="en-GB" sz="5200" dirty="0">
                <a:solidFill>
                  <a:schemeClr val="tx1"/>
                </a:solidFill>
              </a:rPr>
              <a:t> and </a:t>
            </a:r>
            <a:r>
              <a:rPr lang="en-GB" sz="5200" dirty="0" err="1">
                <a:solidFill>
                  <a:schemeClr val="tx1"/>
                </a:solidFill>
              </a:rPr>
              <a:t>tBlastn</a:t>
            </a:r>
            <a:r>
              <a:rPr lang="en-GB" sz="5200" dirty="0">
                <a:solidFill>
                  <a:schemeClr val="tx1"/>
                </a:solidFill>
              </a:rPr>
              <a:t> </a:t>
            </a:r>
          </a:p>
        </p:txBody>
      </p:sp>
      <p:sp>
        <p:nvSpPr>
          <p:cNvPr id="4" name="TextBox 3">
            <a:extLst>
              <a:ext uri="{FF2B5EF4-FFF2-40B4-BE49-F238E27FC236}">
                <a16:creationId xmlns:a16="http://schemas.microsoft.com/office/drawing/2014/main" id="{8409898C-1226-4E48-B705-42FC25FE58A9}"/>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Tree>
    <p:extLst>
      <p:ext uri="{BB962C8B-B14F-4D97-AF65-F5344CB8AC3E}">
        <p14:creationId xmlns:p14="http://schemas.microsoft.com/office/powerpoint/2010/main" val="3983446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09898C-1226-4E48-B705-42FC25FE58A9}"/>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
        <p:nvSpPr>
          <p:cNvPr id="6" name="Title 3">
            <a:extLst>
              <a:ext uri="{FF2B5EF4-FFF2-40B4-BE49-F238E27FC236}">
                <a16:creationId xmlns:a16="http://schemas.microsoft.com/office/drawing/2014/main" id="{15ABFEEB-B649-4B90-A201-BD101B76F9CC}"/>
              </a:ext>
            </a:extLst>
          </p:cNvPr>
          <p:cNvSpPr txBox="1">
            <a:spLocks/>
          </p:cNvSpPr>
          <p:nvPr/>
        </p:nvSpPr>
        <p:spPr>
          <a:xfrm>
            <a:off x="296260" y="222195"/>
            <a:ext cx="7016195" cy="610820"/>
          </a:xfrm>
          <a:prstGeom prst="rect">
            <a:avLst/>
          </a:prstGeom>
        </p:spPr>
        <p:txBody>
          <a:bodyPr vert="horz" lIns="91440" tIns="45720" rIns="91440" bIns="45720" rtlCol="0" anchor="ctr">
            <a:normAutofit fontScale="97500" lnSpcReduction="10000"/>
          </a:bodyPr>
          <a:lstStyle>
            <a:lvl1pPr algn="l" defTabSz="914400" rtl="0" eaLnBrk="1" latinLnBrk="0" hangingPunct="1">
              <a:spcBef>
                <a:spcPct val="0"/>
              </a:spcBef>
              <a:buNone/>
              <a:defRPr sz="3600" kern="1200">
                <a:solidFill>
                  <a:srgbClr val="D0005E"/>
                </a:solidFill>
                <a:latin typeface="+mj-lt"/>
                <a:ea typeface="+mj-ea"/>
                <a:cs typeface="+mj-cs"/>
              </a:defRPr>
            </a:lvl1pPr>
          </a:lstStyle>
          <a:p>
            <a:r>
              <a:rPr lang="en-US" dirty="0" err="1">
                <a:solidFill>
                  <a:schemeClr val="bg1"/>
                </a:solidFill>
              </a:rPr>
              <a:t>BLASTn</a:t>
            </a:r>
            <a:r>
              <a:rPr lang="en-US" dirty="0">
                <a:solidFill>
                  <a:schemeClr val="bg1"/>
                </a:solidFill>
              </a:rPr>
              <a:t> and </a:t>
            </a:r>
            <a:r>
              <a:rPr lang="en-US" dirty="0" err="1">
                <a:solidFill>
                  <a:schemeClr val="bg1"/>
                </a:solidFill>
              </a:rPr>
              <a:t>tBLASTn</a:t>
            </a:r>
            <a:endParaRPr lang="en-US" dirty="0">
              <a:solidFill>
                <a:schemeClr val="bg1"/>
              </a:solidFill>
            </a:endParaRPr>
          </a:p>
        </p:txBody>
      </p:sp>
      <p:sp>
        <p:nvSpPr>
          <p:cNvPr id="7" name="Content Placeholder 4">
            <a:extLst>
              <a:ext uri="{FF2B5EF4-FFF2-40B4-BE49-F238E27FC236}">
                <a16:creationId xmlns:a16="http://schemas.microsoft.com/office/drawing/2014/main" id="{951883EF-928A-413E-9DB5-9FE1D48CE50F}"/>
              </a:ext>
            </a:extLst>
          </p:cNvPr>
          <p:cNvSpPr>
            <a:spLocks noGrp="1"/>
          </p:cNvSpPr>
          <p:nvPr>
            <p:ph idx="1"/>
          </p:nvPr>
        </p:nvSpPr>
        <p:spPr>
          <a:xfrm>
            <a:off x="419732" y="1901950"/>
            <a:ext cx="7016195" cy="4275740"/>
          </a:xfrm>
        </p:spPr>
        <p:txBody>
          <a:bodyPr>
            <a:normAutofit/>
          </a:bodyPr>
          <a:lstStyle/>
          <a:p>
            <a:r>
              <a:rPr lang="en-US" dirty="0"/>
              <a:t>Homology based methods</a:t>
            </a:r>
          </a:p>
          <a:p>
            <a:r>
              <a:rPr lang="en-US" dirty="0"/>
              <a:t>Query: </a:t>
            </a:r>
            <a:r>
              <a:rPr lang="en-US" i="1" dirty="0"/>
              <a:t>D.</a:t>
            </a:r>
            <a:r>
              <a:rPr lang="en-US" dirty="0"/>
              <a:t> melanogaster transcript and translate files respectively</a:t>
            </a:r>
          </a:p>
          <a:p>
            <a:r>
              <a:rPr lang="en-US" dirty="0"/>
              <a:t>Target: 3 </a:t>
            </a:r>
            <a:r>
              <a:rPr lang="en-US" i="1" dirty="0"/>
              <a:t>Drosophila </a:t>
            </a:r>
            <a:r>
              <a:rPr lang="en-US" dirty="0"/>
              <a:t>species’ genomes </a:t>
            </a:r>
          </a:p>
        </p:txBody>
      </p:sp>
    </p:spTree>
    <p:extLst>
      <p:ext uri="{BB962C8B-B14F-4D97-AF65-F5344CB8AC3E}">
        <p14:creationId xmlns:p14="http://schemas.microsoft.com/office/powerpoint/2010/main" val="193815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A6D5-68F0-4590-95D4-81D5D22BB185}"/>
              </a:ext>
            </a:extLst>
          </p:cNvPr>
          <p:cNvSpPr>
            <a:spLocks noGrp="1"/>
          </p:cNvSpPr>
          <p:nvPr>
            <p:ph type="title"/>
          </p:nvPr>
        </p:nvSpPr>
        <p:spPr>
          <a:xfrm>
            <a:off x="0" y="3425"/>
            <a:ext cx="4798630" cy="1263731"/>
          </a:xfrm>
        </p:spPr>
        <p:txBody>
          <a:bodyPr>
            <a:normAutofit fontScale="90000"/>
          </a:bodyPr>
          <a:lstStyle/>
          <a:p>
            <a:r>
              <a:rPr lang="en-GB" dirty="0" err="1">
                <a:solidFill>
                  <a:schemeClr val="bg1"/>
                </a:solidFill>
              </a:rPr>
              <a:t>Blastn</a:t>
            </a:r>
            <a:r>
              <a:rPr lang="en-GB" dirty="0">
                <a:solidFill>
                  <a:schemeClr val="bg1"/>
                </a:solidFill>
              </a:rPr>
              <a:t> and </a:t>
            </a:r>
            <a:r>
              <a:rPr lang="en-GB" dirty="0" err="1">
                <a:solidFill>
                  <a:schemeClr val="bg1"/>
                </a:solidFill>
              </a:rPr>
              <a:t>tBlastn</a:t>
            </a:r>
            <a:r>
              <a:rPr lang="en-GB" dirty="0">
                <a:solidFill>
                  <a:schemeClr val="bg1"/>
                </a:solidFill>
              </a:rPr>
              <a:t>:  </a:t>
            </a:r>
            <a:br>
              <a:rPr lang="en-GB" dirty="0">
                <a:solidFill>
                  <a:schemeClr val="bg1"/>
                </a:solidFill>
              </a:rPr>
            </a:br>
            <a:r>
              <a:rPr lang="en-GB" dirty="0">
                <a:solidFill>
                  <a:schemeClr val="bg1"/>
                </a:solidFill>
              </a:rPr>
              <a:t>Spliced alignment problem</a:t>
            </a:r>
          </a:p>
        </p:txBody>
      </p:sp>
      <p:pic>
        <p:nvPicPr>
          <p:cNvPr id="5" name="Content Placeholder 4">
            <a:extLst>
              <a:ext uri="{FF2B5EF4-FFF2-40B4-BE49-F238E27FC236}">
                <a16:creationId xmlns:a16="http://schemas.microsoft.com/office/drawing/2014/main" id="{C435B8EB-46A9-46FC-BE3E-FCDFD370C342}"/>
              </a:ext>
            </a:extLst>
          </p:cNvPr>
          <p:cNvPicPr>
            <a:picLocks noGrp="1" noChangeAspect="1"/>
          </p:cNvPicPr>
          <p:nvPr>
            <p:ph idx="1"/>
          </p:nvPr>
        </p:nvPicPr>
        <p:blipFill rotWithShape="1">
          <a:blip r:embed="rId3">
            <a:clrChange>
              <a:clrFrom>
                <a:srgbClr val="C3E1FF"/>
              </a:clrFrom>
              <a:clrTo>
                <a:srgbClr val="C3E1FF">
                  <a:alpha val="0"/>
                </a:srgbClr>
              </a:clrTo>
            </a:clrChange>
          </a:blip>
          <a:srcRect b="-96"/>
          <a:stretch/>
        </p:blipFill>
        <p:spPr>
          <a:xfrm>
            <a:off x="1746472" y="5065997"/>
            <a:ext cx="5328334" cy="1013961"/>
          </a:xfrm>
          <a:prstGeom prst="rect">
            <a:avLst/>
          </a:prstGeom>
        </p:spPr>
      </p:pic>
      <p:sp>
        <p:nvSpPr>
          <p:cNvPr id="6" name="TextBox 5">
            <a:extLst>
              <a:ext uri="{FF2B5EF4-FFF2-40B4-BE49-F238E27FC236}">
                <a16:creationId xmlns:a16="http://schemas.microsoft.com/office/drawing/2014/main" id="{F8CA84CE-43A3-4D5E-AC8B-AF64ABD8835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7" name="TextBox 6">
            <a:extLst>
              <a:ext uri="{FF2B5EF4-FFF2-40B4-BE49-F238E27FC236}">
                <a16:creationId xmlns:a16="http://schemas.microsoft.com/office/drawing/2014/main" id="{98C50659-18CD-4AF0-8C92-8DD0C67008E4}"/>
              </a:ext>
            </a:extLst>
          </p:cNvPr>
          <p:cNvSpPr txBox="1"/>
          <p:nvPr/>
        </p:nvSpPr>
        <p:spPr>
          <a:xfrm>
            <a:off x="296260" y="1842613"/>
            <a:ext cx="8704185" cy="400110"/>
          </a:xfrm>
          <a:prstGeom prst="rect">
            <a:avLst/>
          </a:prstGeom>
          <a:noFill/>
        </p:spPr>
        <p:txBody>
          <a:bodyPr wrap="square" rtlCol="0">
            <a:spAutoFit/>
          </a:bodyPr>
          <a:lstStyle/>
          <a:p>
            <a:r>
              <a:rPr lang="en-GB" sz="2000" dirty="0"/>
              <a:t>Align mRNA sequences to the genomic DNA sequence of the 3 </a:t>
            </a:r>
            <a:r>
              <a:rPr lang="en-GB" sz="2000" i="1" dirty="0"/>
              <a:t>Drosophila </a:t>
            </a:r>
            <a:r>
              <a:rPr lang="en-GB" sz="2000" dirty="0"/>
              <a:t>species.</a:t>
            </a:r>
          </a:p>
        </p:txBody>
      </p:sp>
      <p:pic>
        <p:nvPicPr>
          <p:cNvPr id="7172" name="Picture 4" descr="Image result for protein 3d structure">
            <a:extLst>
              <a:ext uri="{FF2B5EF4-FFF2-40B4-BE49-F238E27FC236}">
                <a16:creationId xmlns:a16="http://schemas.microsoft.com/office/drawing/2014/main" id="{50D0A96A-5BBA-44F0-B621-C528E25F2A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301" y="2651596"/>
            <a:ext cx="1068935" cy="118295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2B646E12-E9F2-42C0-B590-82A78F09AD77}"/>
              </a:ext>
            </a:extLst>
          </p:cNvPr>
          <p:cNvCxnSpPr>
            <a:cxnSpLocks/>
          </p:cNvCxnSpPr>
          <p:nvPr/>
        </p:nvCxnSpPr>
        <p:spPr>
          <a:xfrm>
            <a:off x="3739665" y="3942088"/>
            <a:ext cx="0" cy="11239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064D5032-38F6-4CC8-8CC9-8091FE3BC420}"/>
              </a:ext>
            </a:extLst>
          </p:cNvPr>
          <p:cNvSpPr/>
          <p:nvPr/>
        </p:nvSpPr>
        <p:spPr>
          <a:xfrm>
            <a:off x="1089063" y="2741836"/>
            <a:ext cx="610820" cy="3407542"/>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nvGrpSpPr>
          <p:cNvPr id="14" name="Group 13">
            <a:extLst>
              <a:ext uri="{FF2B5EF4-FFF2-40B4-BE49-F238E27FC236}">
                <a16:creationId xmlns:a16="http://schemas.microsoft.com/office/drawing/2014/main" id="{C4CF2F96-78FE-408B-A97D-22602209FFFE}"/>
              </a:ext>
            </a:extLst>
          </p:cNvPr>
          <p:cNvGrpSpPr/>
          <p:nvPr/>
        </p:nvGrpSpPr>
        <p:grpSpPr>
          <a:xfrm>
            <a:off x="7167985" y="4990228"/>
            <a:ext cx="2366432" cy="1165500"/>
            <a:chOff x="6871231" y="4990228"/>
            <a:chExt cx="2366432" cy="1165500"/>
          </a:xfrm>
        </p:grpSpPr>
        <p:sp>
          <p:nvSpPr>
            <p:cNvPr id="15" name="Left Brace 14">
              <a:extLst>
                <a:ext uri="{FF2B5EF4-FFF2-40B4-BE49-F238E27FC236}">
                  <a16:creationId xmlns:a16="http://schemas.microsoft.com/office/drawing/2014/main" id="{23E81A57-264F-46B4-95FA-7143E2E8DCBF}"/>
                </a:ext>
              </a:extLst>
            </p:cNvPr>
            <p:cNvSpPr/>
            <p:nvPr/>
          </p:nvSpPr>
          <p:spPr>
            <a:xfrm flipH="1">
              <a:off x="6871231" y="4990228"/>
              <a:ext cx="593508" cy="1165500"/>
            </a:xfrm>
            <a:prstGeom prst="leftBrace">
              <a:avLst>
                <a:gd name="adj1" fmla="val 8333"/>
                <a:gd name="adj2" fmla="val 4752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536E0B2E-8B8B-4A51-901A-5B959A8FE66F}"/>
                </a:ext>
              </a:extLst>
            </p:cNvPr>
            <p:cNvSpPr txBox="1"/>
            <p:nvPr/>
          </p:nvSpPr>
          <p:spPr>
            <a:xfrm>
              <a:off x="7557918" y="5288688"/>
              <a:ext cx="1679745" cy="430887"/>
            </a:xfrm>
            <a:prstGeom prst="rect">
              <a:avLst/>
            </a:prstGeom>
            <a:noFill/>
          </p:spPr>
          <p:txBody>
            <a:bodyPr wrap="square" rtlCol="0">
              <a:spAutoFit/>
            </a:bodyPr>
            <a:lstStyle/>
            <a:p>
              <a:r>
                <a:rPr lang="en-GB" sz="2200" b="1" dirty="0" err="1"/>
                <a:t>Blastn</a:t>
              </a:r>
              <a:endParaRPr lang="en-GB" sz="2200" b="1" dirty="0"/>
            </a:p>
          </p:txBody>
        </p:sp>
      </p:grpSp>
      <p:sp>
        <p:nvSpPr>
          <p:cNvPr id="18" name="TextBox 17">
            <a:extLst>
              <a:ext uri="{FF2B5EF4-FFF2-40B4-BE49-F238E27FC236}">
                <a16:creationId xmlns:a16="http://schemas.microsoft.com/office/drawing/2014/main" id="{573EBDF0-6975-4051-BE2D-767F2E68A968}"/>
              </a:ext>
            </a:extLst>
          </p:cNvPr>
          <p:cNvSpPr txBox="1"/>
          <p:nvPr/>
        </p:nvSpPr>
        <p:spPr>
          <a:xfrm>
            <a:off x="78780" y="4192525"/>
            <a:ext cx="1068925" cy="430887"/>
          </a:xfrm>
          <a:prstGeom prst="rect">
            <a:avLst/>
          </a:prstGeom>
          <a:noFill/>
        </p:spPr>
        <p:txBody>
          <a:bodyPr wrap="square" rtlCol="0">
            <a:spAutoFit/>
          </a:bodyPr>
          <a:lstStyle/>
          <a:p>
            <a:r>
              <a:rPr lang="en-GB" sz="2200" b="1" dirty="0" err="1"/>
              <a:t>tBlastn</a:t>
            </a:r>
            <a:endParaRPr lang="en-GB" sz="2200" b="1" dirty="0"/>
          </a:p>
        </p:txBody>
      </p:sp>
    </p:spTree>
    <p:extLst>
      <p:ext uri="{BB962C8B-B14F-4D97-AF65-F5344CB8AC3E}">
        <p14:creationId xmlns:p14="http://schemas.microsoft.com/office/powerpoint/2010/main" val="105394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4BED-3BDA-4D95-B89C-EF9C5E6E9037}"/>
              </a:ext>
            </a:extLst>
          </p:cNvPr>
          <p:cNvSpPr>
            <a:spLocks noGrp="1"/>
          </p:cNvSpPr>
          <p:nvPr>
            <p:ph type="title"/>
          </p:nvPr>
        </p:nvSpPr>
        <p:spPr>
          <a:xfrm>
            <a:off x="88028" y="69490"/>
            <a:ext cx="5191970" cy="916230"/>
          </a:xfrm>
        </p:spPr>
        <p:txBody>
          <a:bodyPr>
            <a:normAutofit fontScale="90000"/>
          </a:bodyPr>
          <a:lstStyle/>
          <a:p>
            <a:r>
              <a:rPr lang="en-GB" dirty="0">
                <a:solidFill>
                  <a:schemeClr val="bg1"/>
                </a:solidFill>
              </a:rPr>
              <a:t>Classifying a gene in </a:t>
            </a:r>
            <a:r>
              <a:rPr lang="en-GB" dirty="0" err="1">
                <a:solidFill>
                  <a:schemeClr val="bg1"/>
                </a:solidFill>
              </a:rPr>
              <a:t>Blastn</a:t>
            </a:r>
            <a:r>
              <a:rPr lang="en-GB" dirty="0">
                <a:solidFill>
                  <a:schemeClr val="bg1"/>
                </a:solidFill>
              </a:rPr>
              <a:t>/</a:t>
            </a:r>
            <a:r>
              <a:rPr lang="en-GB" dirty="0" err="1">
                <a:solidFill>
                  <a:schemeClr val="bg1"/>
                </a:solidFill>
              </a:rPr>
              <a:t>tBlastn</a:t>
            </a:r>
            <a:r>
              <a:rPr lang="en-GB" dirty="0">
                <a:solidFill>
                  <a:schemeClr val="bg1"/>
                </a:solidFill>
              </a:rPr>
              <a:t> </a:t>
            </a:r>
          </a:p>
        </p:txBody>
      </p:sp>
      <p:sp>
        <p:nvSpPr>
          <p:cNvPr id="4" name="TextBox 3">
            <a:extLst>
              <a:ext uri="{FF2B5EF4-FFF2-40B4-BE49-F238E27FC236}">
                <a16:creationId xmlns:a16="http://schemas.microsoft.com/office/drawing/2014/main" id="{0A1AAB49-8410-4352-B8CF-02B9156343DB}"/>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95563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DE36-8FFC-4BB5-86BF-91369EDF8DE8}"/>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 Gene length</a:t>
            </a:r>
          </a:p>
        </p:txBody>
      </p:sp>
      <p:pic>
        <p:nvPicPr>
          <p:cNvPr id="4" name="Content Placeholder 3">
            <a:extLst>
              <a:ext uri="{FF2B5EF4-FFF2-40B4-BE49-F238E27FC236}">
                <a16:creationId xmlns:a16="http://schemas.microsoft.com/office/drawing/2014/main" id="{A30EF10E-BFC5-46A1-8A31-9B6845CCE826}"/>
              </a:ext>
            </a:extLst>
          </p:cNvPr>
          <p:cNvPicPr>
            <a:picLocks noGrp="1" noChangeAspect="1"/>
          </p:cNvPicPr>
          <p:nvPr>
            <p:ph idx="1"/>
          </p:nvPr>
        </p:nvPicPr>
        <p:blipFill>
          <a:blip r:embed="rId2"/>
          <a:stretch>
            <a:fillRect/>
          </a:stretch>
        </p:blipFill>
        <p:spPr>
          <a:xfrm>
            <a:off x="139589" y="1548592"/>
            <a:ext cx="4733855" cy="4733855"/>
          </a:xfrm>
          <a:prstGeom prst="rect">
            <a:avLst/>
          </a:prstGeom>
        </p:spPr>
      </p:pic>
      <p:sp>
        <p:nvSpPr>
          <p:cNvPr id="6" name="TextBox 5">
            <a:extLst>
              <a:ext uri="{FF2B5EF4-FFF2-40B4-BE49-F238E27FC236}">
                <a16:creationId xmlns:a16="http://schemas.microsoft.com/office/drawing/2014/main" id="{058DB1C8-D9F7-4B37-A3BD-0680A31D12E9}"/>
              </a:ext>
            </a:extLst>
          </p:cNvPr>
          <p:cNvSpPr txBox="1"/>
          <p:nvPr/>
        </p:nvSpPr>
        <p:spPr>
          <a:xfrm>
            <a:off x="5030115" y="2207360"/>
            <a:ext cx="3970331" cy="3416320"/>
          </a:xfrm>
          <a:prstGeom prst="rect">
            <a:avLst/>
          </a:prstGeom>
          <a:noFill/>
          <a:ln w="19050">
            <a:solidFill>
              <a:schemeClr val="tx1"/>
            </a:solidFill>
          </a:ln>
        </p:spPr>
        <p:txBody>
          <a:bodyPr wrap="square" rtlCol="0">
            <a:spAutoFit/>
          </a:bodyPr>
          <a:lstStyle/>
          <a:p>
            <a:pPr algn="just"/>
            <a:r>
              <a:rPr lang="en-GB" b="1" dirty="0">
                <a:latin typeface="Garamond" panose="02020404030301010803" pitchFamily="18" charset="0"/>
              </a:rPr>
              <a:t>Key Conclusions: </a:t>
            </a:r>
          </a:p>
          <a:p>
            <a:pPr algn="just"/>
            <a:r>
              <a:rPr lang="en-GB" dirty="0">
                <a:latin typeface="Garamond" panose="02020404030301010803" pitchFamily="18" charset="0"/>
              </a:rPr>
              <a:t>Gene lengths predicted using </a:t>
            </a:r>
            <a:r>
              <a:rPr lang="en-GB" dirty="0" err="1">
                <a:latin typeface="Garamond" panose="02020404030301010803" pitchFamily="18" charset="0"/>
              </a:rPr>
              <a:t>Blastn</a:t>
            </a:r>
            <a:r>
              <a:rPr lang="en-GB" dirty="0">
                <a:latin typeface="Garamond" panose="02020404030301010803" pitchFamily="18" charset="0"/>
              </a:rPr>
              <a:t> are shorter than the official gene lengths for all </a:t>
            </a:r>
            <a:r>
              <a:rPr lang="en-GB" i="1" dirty="0">
                <a:latin typeface="Garamond" panose="02020404030301010803" pitchFamily="18" charset="0"/>
              </a:rPr>
              <a:t>Drosophila</a:t>
            </a:r>
            <a:r>
              <a:rPr lang="en-GB" dirty="0">
                <a:latin typeface="Garamond" panose="02020404030301010803" pitchFamily="18" charset="0"/>
              </a:rPr>
              <a:t> species.</a:t>
            </a:r>
          </a:p>
          <a:p>
            <a:pPr algn="just"/>
            <a:endParaRPr lang="en-GB" dirty="0">
              <a:latin typeface="Garamond" panose="02020404030301010803" pitchFamily="18" charset="0"/>
            </a:endParaRPr>
          </a:p>
          <a:p>
            <a:pPr algn="just"/>
            <a:r>
              <a:rPr lang="en-GB" b="1" dirty="0">
                <a:latin typeface="Garamond" panose="02020404030301010803" pitchFamily="18" charset="0"/>
              </a:rPr>
              <a:t>Possible Reasons: </a:t>
            </a:r>
          </a:p>
          <a:p>
            <a:pPr algn="just"/>
            <a:r>
              <a:rPr lang="en-GB" b="1" dirty="0">
                <a:latin typeface="Garamond" panose="02020404030301010803" pitchFamily="18" charset="0"/>
              </a:rPr>
              <a:t>- </a:t>
            </a:r>
            <a:r>
              <a:rPr lang="en-GB" dirty="0">
                <a:latin typeface="Garamond" panose="02020404030301010803" pitchFamily="18" charset="0"/>
              </a:rPr>
              <a:t>Highly evolved UTRs prevent the sequences from aligning to the </a:t>
            </a:r>
            <a:r>
              <a:rPr lang="en-GB" i="1" dirty="0">
                <a:latin typeface="Garamond" panose="02020404030301010803" pitchFamily="18" charset="0"/>
              </a:rPr>
              <a:t>Drosophila </a:t>
            </a:r>
            <a:r>
              <a:rPr lang="en-GB" dirty="0">
                <a:latin typeface="Garamond" panose="02020404030301010803" pitchFamily="18" charset="0"/>
              </a:rPr>
              <a:t>genomes.</a:t>
            </a:r>
            <a:endParaRPr lang="en-GB" b="1" dirty="0">
              <a:latin typeface="Garamond" panose="02020404030301010803" pitchFamily="18" charset="0"/>
            </a:endParaRPr>
          </a:p>
          <a:p>
            <a:pPr algn="just"/>
            <a:endParaRPr lang="en-GB" dirty="0"/>
          </a:p>
          <a:p>
            <a:pPr algn="just"/>
            <a:r>
              <a:rPr lang="en-GB" b="1" dirty="0">
                <a:latin typeface="Garamond" panose="02020404030301010803" pitchFamily="18" charset="0"/>
              </a:rPr>
              <a:t>- </a:t>
            </a:r>
            <a:r>
              <a:rPr lang="en-GB" dirty="0">
                <a:latin typeface="Garamond" panose="02020404030301010803" pitchFamily="18" charset="0"/>
              </a:rPr>
              <a:t>The initial and terminal exons are not well predicted, shortening the gene length.</a:t>
            </a:r>
            <a:endParaRPr lang="en-GB" b="1" dirty="0">
              <a:latin typeface="Garamond" panose="02020404030301010803" pitchFamily="18" charset="0"/>
            </a:endParaRPr>
          </a:p>
        </p:txBody>
      </p:sp>
      <p:sp>
        <p:nvSpPr>
          <p:cNvPr id="7" name="TextBox 6">
            <a:extLst>
              <a:ext uri="{FF2B5EF4-FFF2-40B4-BE49-F238E27FC236}">
                <a16:creationId xmlns:a16="http://schemas.microsoft.com/office/drawing/2014/main" id="{12ED3332-02FD-4486-89A9-0EA9B7880AC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9" name="TextBox 8">
            <a:extLst>
              <a:ext uri="{FF2B5EF4-FFF2-40B4-BE49-F238E27FC236}">
                <a16:creationId xmlns:a16="http://schemas.microsoft.com/office/drawing/2014/main" id="{5E15145A-6994-466A-A0DD-47F4ABEE982D}"/>
              </a:ext>
            </a:extLst>
          </p:cNvPr>
          <p:cNvSpPr txBox="1"/>
          <p:nvPr/>
        </p:nvSpPr>
        <p:spPr>
          <a:xfrm>
            <a:off x="1365195" y="6055827"/>
            <a:ext cx="2748691" cy="226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Blastn</a:t>
            </a:r>
            <a:r>
              <a:rPr lang="en-GB" sz="1100" dirty="0"/>
              <a:t> predicted genes)</a:t>
            </a:r>
          </a:p>
        </p:txBody>
      </p:sp>
      <p:sp>
        <p:nvSpPr>
          <p:cNvPr id="10" name="TextBox 9">
            <a:extLst>
              <a:ext uri="{FF2B5EF4-FFF2-40B4-BE49-F238E27FC236}">
                <a16:creationId xmlns:a16="http://schemas.microsoft.com/office/drawing/2014/main" id="{9C60A3AD-4B78-4F35-9B82-9F5729891B17}"/>
              </a:ext>
            </a:extLst>
          </p:cNvPr>
          <p:cNvSpPr txBox="1"/>
          <p:nvPr/>
        </p:nvSpPr>
        <p:spPr>
          <a:xfrm rot="16200000">
            <a:off x="-1078085" y="3450901"/>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genes)</a:t>
            </a:r>
          </a:p>
        </p:txBody>
      </p:sp>
    </p:spTree>
    <p:extLst>
      <p:ext uri="{BB962C8B-B14F-4D97-AF65-F5344CB8AC3E}">
        <p14:creationId xmlns:p14="http://schemas.microsoft.com/office/powerpoint/2010/main" val="781964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3997-A6BC-4487-9310-1E40F7C7357A}"/>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Blastn</a:t>
            </a:r>
            <a:r>
              <a:rPr lang="en-GB" dirty="0">
                <a:solidFill>
                  <a:schemeClr val="bg1"/>
                </a:solidFill>
              </a:rPr>
              <a:t> – Exon length</a:t>
            </a:r>
          </a:p>
        </p:txBody>
      </p:sp>
      <p:pic>
        <p:nvPicPr>
          <p:cNvPr id="4" name="Picture 3">
            <a:extLst>
              <a:ext uri="{FF2B5EF4-FFF2-40B4-BE49-F238E27FC236}">
                <a16:creationId xmlns:a16="http://schemas.microsoft.com/office/drawing/2014/main" id="{6597F58D-752B-4F40-B70B-39951290E3FD}"/>
              </a:ext>
            </a:extLst>
          </p:cNvPr>
          <p:cNvPicPr>
            <a:picLocks noChangeAspect="1"/>
          </p:cNvPicPr>
          <p:nvPr/>
        </p:nvPicPr>
        <p:blipFill rotWithShape="1">
          <a:blip r:embed="rId2"/>
          <a:srcRect b="3846"/>
          <a:stretch/>
        </p:blipFill>
        <p:spPr>
          <a:xfrm>
            <a:off x="143554" y="1901950"/>
            <a:ext cx="3997013" cy="3817625"/>
          </a:xfrm>
          <a:prstGeom prst="rect">
            <a:avLst/>
          </a:prstGeom>
        </p:spPr>
      </p:pic>
      <p:sp>
        <p:nvSpPr>
          <p:cNvPr id="6" name="TextBox 5">
            <a:extLst>
              <a:ext uri="{FF2B5EF4-FFF2-40B4-BE49-F238E27FC236}">
                <a16:creationId xmlns:a16="http://schemas.microsoft.com/office/drawing/2014/main" id="{E0A0B9B5-2F29-415D-827A-81459B3B444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7" name="TextBox 6">
            <a:extLst>
              <a:ext uri="{FF2B5EF4-FFF2-40B4-BE49-F238E27FC236}">
                <a16:creationId xmlns:a16="http://schemas.microsoft.com/office/drawing/2014/main" id="{3488A824-2A58-4ACC-ABBE-F252BB75BFFC}"/>
              </a:ext>
            </a:extLst>
          </p:cNvPr>
          <p:cNvSpPr txBox="1"/>
          <p:nvPr/>
        </p:nvSpPr>
        <p:spPr>
          <a:xfrm>
            <a:off x="4419295" y="2360065"/>
            <a:ext cx="4428445" cy="2585323"/>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t>- </a:t>
            </a:r>
          </a:p>
          <a:p>
            <a:endParaRPr lang="en-GB" b="1" dirty="0"/>
          </a:p>
          <a:p>
            <a:endParaRPr lang="en-GB" b="1" dirty="0"/>
          </a:p>
        </p:txBody>
      </p:sp>
      <p:sp>
        <p:nvSpPr>
          <p:cNvPr id="8" name="TextBox 7">
            <a:extLst>
              <a:ext uri="{FF2B5EF4-FFF2-40B4-BE49-F238E27FC236}">
                <a16:creationId xmlns:a16="http://schemas.microsoft.com/office/drawing/2014/main" id="{83E9EA7A-B3C0-4CF6-B1D0-C6AD788147DC}"/>
              </a:ext>
            </a:extLst>
          </p:cNvPr>
          <p:cNvSpPr txBox="1"/>
          <p:nvPr/>
        </p:nvSpPr>
        <p:spPr>
          <a:xfrm>
            <a:off x="907080" y="5744185"/>
            <a:ext cx="2748691" cy="280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Blastn</a:t>
            </a:r>
            <a:r>
              <a:rPr lang="en-GB" sz="1100" dirty="0"/>
              <a:t> predicted exons)</a:t>
            </a:r>
          </a:p>
        </p:txBody>
      </p:sp>
      <p:sp>
        <p:nvSpPr>
          <p:cNvPr id="9" name="TextBox 8">
            <a:extLst>
              <a:ext uri="{FF2B5EF4-FFF2-40B4-BE49-F238E27FC236}">
                <a16:creationId xmlns:a16="http://schemas.microsoft.com/office/drawing/2014/main" id="{8F690560-8AE5-424E-B42F-BDBA6996CF55}"/>
              </a:ext>
            </a:extLst>
          </p:cNvPr>
          <p:cNvSpPr txBox="1"/>
          <p:nvPr/>
        </p:nvSpPr>
        <p:spPr>
          <a:xfrm>
            <a:off x="907080" y="5686050"/>
            <a:ext cx="2748691" cy="280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Blastn</a:t>
            </a:r>
            <a:r>
              <a:rPr lang="en-GB" sz="1100" dirty="0"/>
              <a:t> predicted exons)</a:t>
            </a:r>
          </a:p>
        </p:txBody>
      </p:sp>
      <p:sp>
        <p:nvSpPr>
          <p:cNvPr id="10" name="TextBox 9">
            <a:extLst>
              <a:ext uri="{FF2B5EF4-FFF2-40B4-BE49-F238E27FC236}">
                <a16:creationId xmlns:a16="http://schemas.microsoft.com/office/drawing/2014/main" id="{36EA3114-DA76-49B3-8FBF-09FE4F21DBB9}"/>
              </a:ext>
            </a:extLst>
          </p:cNvPr>
          <p:cNvSpPr txBox="1"/>
          <p:nvPr/>
        </p:nvSpPr>
        <p:spPr>
          <a:xfrm rot="16200000">
            <a:off x="-1190702" y="3462642"/>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exons)</a:t>
            </a:r>
          </a:p>
        </p:txBody>
      </p:sp>
    </p:spTree>
    <p:extLst>
      <p:ext uri="{BB962C8B-B14F-4D97-AF65-F5344CB8AC3E}">
        <p14:creationId xmlns:p14="http://schemas.microsoft.com/office/powerpoint/2010/main" val="386433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F280-7488-469F-985F-3464419582C9}"/>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tBlastn</a:t>
            </a:r>
            <a:r>
              <a:rPr lang="en-GB" dirty="0">
                <a:solidFill>
                  <a:schemeClr val="bg1"/>
                </a:solidFill>
              </a:rPr>
              <a:t> – Gene length</a:t>
            </a:r>
          </a:p>
        </p:txBody>
      </p:sp>
      <p:sp>
        <p:nvSpPr>
          <p:cNvPr id="5" name="TextBox 4">
            <a:extLst>
              <a:ext uri="{FF2B5EF4-FFF2-40B4-BE49-F238E27FC236}">
                <a16:creationId xmlns:a16="http://schemas.microsoft.com/office/drawing/2014/main" id="{7FA25B43-6597-471B-9BC9-758558450D8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80B76C1A-5426-44D0-99B5-92FFB525C14B}"/>
              </a:ext>
            </a:extLst>
          </p:cNvPr>
          <p:cNvSpPr txBox="1"/>
          <p:nvPr/>
        </p:nvSpPr>
        <p:spPr>
          <a:xfrm>
            <a:off x="4572000" y="2360065"/>
            <a:ext cx="4428445" cy="2862322"/>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latin typeface="Garamond" panose="02020404030301010803" pitchFamily="18" charset="0"/>
              </a:rPr>
              <a:t>- </a:t>
            </a:r>
            <a:r>
              <a:rPr lang="en-GB" dirty="0">
                <a:latin typeface="Garamond" panose="02020404030301010803" pitchFamily="18" charset="0"/>
              </a:rPr>
              <a:t>UTRs are not accounted for</a:t>
            </a:r>
          </a:p>
          <a:p>
            <a:endParaRPr lang="en-GB" dirty="0"/>
          </a:p>
          <a:p>
            <a:endParaRPr lang="en-GB" b="1" dirty="0"/>
          </a:p>
          <a:p>
            <a:endParaRPr lang="en-GB" b="1" dirty="0"/>
          </a:p>
        </p:txBody>
      </p:sp>
      <p:pic>
        <p:nvPicPr>
          <p:cNvPr id="7" name="Picture 6">
            <a:extLst>
              <a:ext uri="{FF2B5EF4-FFF2-40B4-BE49-F238E27FC236}">
                <a16:creationId xmlns:a16="http://schemas.microsoft.com/office/drawing/2014/main" id="{2F2E07C5-077C-4BD1-8F4D-13CA3FCADAE3}"/>
              </a:ext>
            </a:extLst>
          </p:cNvPr>
          <p:cNvPicPr>
            <a:picLocks noChangeAspect="1"/>
          </p:cNvPicPr>
          <p:nvPr/>
        </p:nvPicPr>
        <p:blipFill rotWithShape="1">
          <a:blip r:embed="rId2"/>
          <a:srcRect r="767" b="6238"/>
          <a:stretch/>
        </p:blipFill>
        <p:spPr>
          <a:xfrm>
            <a:off x="0" y="1596540"/>
            <a:ext cx="4428445" cy="4275740"/>
          </a:xfrm>
          <a:prstGeom prst="rect">
            <a:avLst/>
          </a:prstGeom>
        </p:spPr>
      </p:pic>
      <p:sp>
        <p:nvSpPr>
          <p:cNvPr id="8" name="TextBox 7">
            <a:extLst>
              <a:ext uri="{FF2B5EF4-FFF2-40B4-BE49-F238E27FC236}">
                <a16:creationId xmlns:a16="http://schemas.microsoft.com/office/drawing/2014/main" id="{C0522E6E-E926-4E5F-8AF6-B9387CA1D5C9}"/>
              </a:ext>
            </a:extLst>
          </p:cNvPr>
          <p:cNvSpPr txBox="1"/>
          <p:nvPr/>
        </p:nvSpPr>
        <p:spPr>
          <a:xfrm>
            <a:off x="1059784" y="5872280"/>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tBlastn</a:t>
            </a:r>
            <a:r>
              <a:rPr lang="en-GB" sz="1100" dirty="0"/>
              <a:t> predicted genes)</a:t>
            </a:r>
          </a:p>
        </p:txBody>
      </p:sp>
      <p:sp>
        <p:nvSpPr>
          <p:cNvPr id="9" name="TextBox 8">
            <a:extLst>
              <a:ext uri="{FF2B5EF4-FFF2-40B4-BE49-F238E27FC236}">
                <a16:creationId xmlns:a16="http://schemas.microsoft.com/office/drawing/2014/main" id="{C3A51C55-C315-4540-B46E-F3341DFAEE01}"/>
              </a:ext>
            </a:extLst>
          </p:cNvPr>
          <p:cNvSpPr txBox="1"/>
          <p:nvPr/>
        </p:nvSpPr>
        <p:spPr>
          <a:xfrm rot="16200000">
            <a:off x="-1252690" y="3145491"/>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genes)</a:t>
            </a:r>
          </a:p>
        </p:txBody>
      </p:sp>
    </p:spTree>
    <p:extLst>
      <p:ext uri="{BB962C8B-B14F-4D97-AF65-F5344CB8AC3E}">
        <p14:creationId xmlns:p14="http://schemas.microsoft.com/office/powerpoint/2010/main" val="19251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6F00-3F25-4322-AEC9-4A89948B4C40}"/>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tBlastn</a:t>
            </a:r>
            <a:r>
              <a:rPr lang="en-GB" dirty="0">
                <a:solidFill>
                  <a:schemeClr val="bg1"/>
                </a:solidFill>
              </a:rPr>
              <a:t> - Exon Length</a:t>
            </a:r>
          </a:p>
        </p:txBody>
      </p:sp>
      <p:pic>
        <p:nvPicPr>
          <p:cNvPr id="4" name="Picture 3">
            <a:extLst>
              <a:ext uri="{FF2B5EF4-FFF2-40B4-BE49-F238E27FC236}">
                <a16:creationId xmlns:a16="http://schemas.microsoft.com/office/drawing/2014/main" id="{800CAC46-8937-4AA3-BE66-7620D0DAD610}"/>
              </a:ext>
            </a:extLst>
          </p:cNvPr>
          <p:cNvPicPr>
            <a:picLocks noChangeAspect="1"/>
          </p:cNvPicPr>
          <p:nvPr/>
        </p:nvPicPr>
        <p:blipFill rotWithShape="1">
          <a:blip r:embed="rId2"/>
          <a:srcRect b="3637"/>
          <a:stretch/>
        </p:blipFill>
        <p:spPr>
          <a:xfrm>
            <a:off x="113455" y="1749246"/>
            <a:ext cx="4153136" cy="3970329"/>
          </a:xfrm>
          <a:prstGeom prst="rect">
            <a:avLst/>
          </a:prstGeom>
        </p:spPr>
      </p:pic>
      <p:sp>
        <p:nvSpPr>
          <p:cNvPr id="5" name="TextBox 4">
            <a:extLst>
              <a:ext uri="{FF2B5EF4-FFF2-40B4-BE49-F238E27FC236}">
                <a16:creationId xmlns:a16="http://schemas.microsoft.com/office/drawing/2014/main" id="{C3C99628-2070-41A5-9D28-58FD2FA7B7EE}"/>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3B3C3FD4-BEAF-4A6F-9DA1-4C7616C98B41}"/>
              </a:ext>
            </a:extLst>
          </p:cNvPr>
          <p:cNvSpPr txBox="1"/>
          <p:nvPr/>
        </p:nvSpPr>
        <p:spPr>
          <a:xfrm>
            <a:off x="4419295" y="2360065"/>
            <a:ext cx="4428445" cy="2585323"/>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r>
              <a:rPr lang="en-GB" b="1" dirty="0">
                <a:latin typeface="Garamond" panose="02020404030301010803" pitchFamily="18" charset="0"/>
              </a:rPr>
              <a:t>-</a:t>
            </a:r>
            <a:r>
              <a:rPr lang="en-GB" dirty="0">
                <a:latin typeface="Garamond" panose="02020404030301010803" pitchFamily="18" charset="0"/>
              </a:rPr>
              <a:t>Exon length is evenly distributed along the diagonal </a:t>
            </a: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latin typeface="Garamond" panose="02020404030301010803" pitchFamily="18" charset="0"/>
              </a:rPr>
              <a:t>- </a:t>
            </a:r>
            <a:r>
              <a:rPr lang="en-GB" dirty="0">
                <a:latin typeface="Garamond" panose="02020404030301010803" pitchFamily="18" charset="0"/>
              </a:rPr>
              <a:t>UTRs are not accounted for</a:t>
            </a:r>
          </a:p>
          <a:p>
            <a:endParaRPr lang="en-GB" dirty="0"/>
          </a:p>
          <a:p>
            <a:endParaRPr lang="en-GB" b="1" dirty="0"/>
          </a:p>
          <a:p>
            <a:endParaRPr lang="en-GB" b="1" dirty="0"/>
          </a:p>
        </p:txBody>
      </p:sp>
      <p:sp>
        <p:nvSpPr>
          <p:cNvPr id="8" name="TextBox 7">
            <a:extLst>
              <a:ext uri="{FF2B5EF4-FFF2-40B4-BE49-F238E27FC236}">
                <a16:creationId xmlns:a16="http://schemas.microsoft.com/office/drawing/2014/main" id="{557F3EB1-DD2D-4502-9C3C-B376DDC564A6}"/>
              </a:ext>
            </a:extLst>
          </p:cNvPr>
          <p:cNvSpPr txBox="1"/>
          <p:nvPr/>
        </p:nvSpPr>
        <p:spPr>
          <a:xfrm>
            <a:off x="907079" y="5683037"/>
            <a:ext cx="2748691" cy="2664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tBlastn</a:t>
            </a:r>
            <a:r>
              <a:rPr lang="en-GB" sz="1100" dirty="0"/>
              <a:t> predicted exons)</a:t>
            </a:r>
          </a:p>
        </p:txBody>
      </p:sp>
      <p:sp>
        <p:nvSpPr>
          <p:cNvPr id="9" name="TextBox 8">
            <a:extLst>
              <a:ext uri="{FF2B5EF4-FFF2-40B4-BE49-F238E27FC236}">
                <a16:creationId xmlns:a16="http://schemas.microsoft.com/office/drawing/2014/main" id="{6FE9DC2C-9A15-4273-86CF-D6FE19F8927B}"/>
              </a:ext>
            </a:extLst>
          </p:cNvPr>
          <p:cNvSpPr txBox="1"/>
          <p:nvPr/>
        </p:nvSpPr>
        <p:spPr>
          <a:xfrm rot="16200000">
            <a:off x="-1211286" y="3448506"/>
            <a:ext cx="2748691" cy="2664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exons)</a:t>
            </a:r>
          </a:p>
        </p:txBody>
      </p:sp>
    </p:spTree>
    <p:extLst>
      <p:ext uri="{BB962C8B-B14F-4D97-AF65-F5344CB8AC3E}">
        <p14:creationId xmlns:p14="http://schemas.microsoft.com/office/powerpoint/2010/main" val="548793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raw.githubusercontent.com/Cy1614/GIA/master/Cluster_dmoj.png">
            <a:extLst>
              <a:ext uri="{FF2B5EF4-FFF2-40B4-BE49-F238E27FC236}">
                <a16:creationId xmlns:a16="http://schemas.microsoft.com/office/drawing/2014/main" id="{DCF3EC0F-73C3-44BC-B271-7382261BE38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785"/>
          <a:stretch/>
        </p:blipFill>
        <p:spPr bwMode="auto">
          <a:xfrm>
            <a:off x="5030115" y="1701413"/>
            <a:ext cx="3897003" cy="25782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A32DA2-CBF4-47A9-803C-E005F31E6C62}"/>
              </a:ext>
            </a:extLst>
          </p:cNvPr>
          <p:cNvSpPr txBox="1"/>
          <p:nvPr/>
        </p:nvSpPr>
        <p:spPr>
          <a:xfrm>
            <a:off x="74370" y="111911"/>
            <a:ext cx="5344675" cy="954107"/>
          </a:xfrm>
          <a:prstGeom prst="rect">
            <a:avLst/>
          </a:prstGeom>
          <a:noFill/>
        </p:spPr>
        <p:txBody>
          <a:bodyPr wrap="square" rtlCol="0">
            <a:spAutoFit/>
          </a:bodyPr>
          <a:lstStyle/>
          <a:p>
            <a:r>
              <a:rPr lang="en-GB" sz="2800" dirty="0">
                <a:solidFill>
                  <a:schemeClr val="bg1"/>
                </a:solidFill>
              </a:rPr>
              <a:t>Applying Machine Learning to interval clustering</a:t>
            </a:r>
          </a:p>
        </p:txBody>
      </p:sp>
      <p:sp>
        <p:nvSpPr>
          <p:cNvPr id="8" name="TextBox 7">
            <a:extLst>
              <a:ext uri="{FF2B5EF4-FFF2-40B4-BE49-F238E27FC236}">
                <a16:creationId xmlns:a16="http://schemas.microsoft.com/office/drawing/2014/main" id="{3E86480C-DEBA-4459-BC04-B558FC025872}"/>
              </a:ext>
            </a:extLst>
          </p:cNvPr>
          <p:cNvSpPr txBox="1"/>
          <p:nvPr/>
        </p:nvSpPr>
        <p:spPr>
          <a:xfrm>
            <a:off x="5895130" y="527605"/>
            <a:ext cx="2748690" cy="923330"/>
          </a:xfrm>
          <a:prstGeom prst="rect">
            <a:avLst/>
          </a:prstGeom>
          <a:noFill/>
        </p:spPr>
        <p:txBody>
          <a:bodyPr wrap="square" rtlCol="0">
            <a:spAutoFit/>
          </a:bodyPr>
          <a:lstStyle/>
          <a:p>
            <a:r>
              <a:rPr lang="en-GB" dirty="0"/>
              <a:t>Interval clustering of the exons in </a:t>
            </a:r>
            <a:r>
              <a:rPr lang="en-GB" i="1" dirty="0"/>
              <a:t>D. </a:t>
            </a:r>
            <a:r>
              <a:rPr lang="en-GB" dirty="0" err="1"/>
              <a:t>mojavensis</a:t>
            </a:r>
            <a:r>
              <a:rPr lang="en-GB" dirty="0"/>
              <a:t> (</a:t>
            </a:r>
            <a:r>
              <a:rPr lang="en-GB" dirty="0" err="1"/>
              <a:t>Blastn</a:t>
            </a:r>
            <a:r>
              <a:rPr lang="en-GB" dirty="0"/>
              <a:t> output file)</a:t>
            </a:r>
          </a:p>
        </p:txBody>
      </p:sp>
      <p:sp>
        <p:nvSpPr>
          <p:cNvPr id="9" name="TextBox 8">
            <a:extLst>
              <a:ext uri="{FF2B5EF4-FFF2-40B4-BE49-F238E27FC236}">
                <a16:creationId xmlns:a16="http://schemas.microsoft.com/office/drawing/2014/main" id="{D2ADA621-E51B-438B-9ABB-C3A17A9CF2D8}"/>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pic>
        <p:nvPicPr>
          <p:cNvPr id="10" name="Picture 2" descr="https://raw.githubusercontent.com/Cy1614/GIA/master/cluster_dgri.png">
            <a:extLst>
              <a:ext uri="{FF2B5EF4-FFF2-40B4-BE49-F238E27FC236}">
                <a16:creationId xmlns:a16="http://schemas.microsoft.com/office/drawing/2014/main" id="{540E9422-36D0-48A1-80E0-1E7640A1356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639"/>
          <a:stretch/>
        </p:blipFill>
        <p:spPr bwMode="auto">
          <a:xfrm>
            <a:off x="601670" y="1701413"/>
            <a:ext cx="3890531" cy="257829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luster_dvir.png">
            <a:extLst>
              <a:ext uri="{FF2B5EF4-FFF2-40B4-BE49-F238E27FC236}">
                <a16:creationId xmlns:a16="http://schemas.microsoft.com/office/drawing/2014/main" id="{939B9A6E-5478-492D-8F26-29E5FC5C85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6021" y="4279705"/>
            <a:ext cx="3437724" cy="257829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12BE27-8290-48AC-88C4-2E795A21FB12}"/>
              </a:ext>
            </a:extLst>
          </p:cNvPr>
          <p:cNvSpPr txBox="1"/>
          <p:nvPr/>
        </p:nvSpPr>
        <p:spPr>
          <a:xfrm>
            <a:off x="714475" y="1067095"/>
            <a:ext cx="3664920" cy="646331"/>
          </a:xfrm>
          <a:prstGeom prst="rect">
            <a:avLst/>
          </a:prstGeom>
          <a:noFill/>
        </p:spPr>
        <p:txBody>
          <a:bodyPr wrap="square" rtlCol="0">
            <a:spAutoFit/>
          </a:bodyPr>
          <a:lstStyle/>
          <a:p>
            <a:r>
              <a:rPr lang="en-GB" dirty="0"/>
              <a:t>Exon clustering of the FBgn0259108 gene in </a:t>
            </a:r>
            <a:r>
              <a:rPr lang="en-GB" i="1" dirty="0"/>
              <a:t>D. </a:t>
            </a:r>
            <a:r>
              <a:rPr lang="en-GB" dirty="0" err="1"/>
              <a:t>grimshawi</a:t>
            </a:r>
            <a:r>
              <a:rPr lang="en-GB" dirty="0"/>
              <a:t> </a:t>
            </a:r>
          </a:p>
        </p:txBody>
      </p:sp>
    </p:spTree>
    <p:extLst>
      <p:ext uri="{BB962C8B-B14F-4D97-AF65-F5344CB8AC3E}">
        <p14:creationId xmlns:p14="http://schemas.microsoft.com/office/powerpoint/2010/main" val="808212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374900"/>
            <a:ext cx="8229600" cy="458115"/>
          </a:xfrm>
        </p:spPr>
        <p:txBody>
          <a:bodyPr>
            <a:noAutofit/>
          </a:bodyPr>
          <a:lstStyle/>
          <a:p>
            <a:r>
              <a:rPr lang="en-US" sz="3400" i="1" dirty="0"/>
              <a:t>Drosophila</a:t>
            </a:r>
            <a:r>
              <a:rPr lang="en-US" sz="3400" dirty="0"/>
              <a:t> species </a:t>
            </a:r>
          </a:p>
        </p:txBody>
      </p:sp>
      <p:sp>
        <p:nvSpPr>
          <p:cNvPr id="3" name="Content Placeholder 2"/>
          <p:cNvSpPr>
            <a:spLocks noGrp="1"/>
          </p:cNvSpPr>
          <p:nvPr>
            <p:ph idx="1"/>
          </p:nvPr>
        </p:nvSpPr>
        <p:spPr/>
        <p:txBody>
          <a:bodyPr/>
          <a:lstStyle/>
          <a:p>
            <a:r>
              <a:rPr lang="en-GB" dirty="0"/>
              <a:t>Species studied: </a:t>
            </a:r>
          </a:p>
          <a:p>
            <a:pPr marL="0" indent="0">
              <a:buNone/>
            </a:pPr>
            <a:r>
              <a:rPr lang="en-GB" dirty="0"/>
              <a:t> </a:t>
            </a:r>
            <a:r>
              <a:rPr lang="en-GB" i="1" dirty="0"/>
              <a:t>D.</a:t>
            </a:r>
            <a:r>
              <a:rPr lang="en-GB" dirty="0"/>
              <a:t> </a:t>
            </a:r>
            <a:r>
              <a:rPr lang="en-GB" dirty="0" err="1"/>
              <a:t>grimshawi</a:t>
            </a:r>
            <a:r>
              <a:rPr lang="en-GB" dirty="0"/>
              <a:t>, </a:t>
            </a:r>
            <a:r>
              <a:rPr lang="en-GB" i="1" dirty="0"/>
              <a:t>D.</a:t>
            </a:r>
            <a:r>
              <a:rPr lang="en-GB" dirty="0"/>
              <a:t> </a:t>
            </a:r>
            <a:r>
              <a:rPr lang="en-GB" dirty="0" err="1"/>
              <a:t>virilis</a:t>
            </a:r>
            <a:r>
              <a:rPr lang="en-GB" dirty="0"/>
              <a:t> and </a:t>
            </a:r>
            <a:r>
              <a:rPr lang="en-GB" i="1" dirty="0"/>
              <a:t>D.</a:t>
            </a:r>
            <a:r>
              <a:rPr lang="en-GB" dirty="0"/>
              <a:t> </a:t>
            </a:r>
            <a:r>
              <a:rPr lang="en-GB" dirty="0" err="1"/>
              <a:t>mojavensis</a:t>
            </a:r>
            <a:endParaRPr lang="en-GB" dirty="0"/>
          </a:p>
          <a:p>
            <a:pPr marL="0" indent="0">
              <a:buNone/>
            </a:pPr>
            <a:endParaRPr lang="en-GB" dirty="0"/>
          </a:p>
          <a:p>
            <a:pPr marL="0" indent="0">
              <a:buNone/>
            </a:pPr>
            <a:endParaRPr lang="en-GB" dirty="0"/>
          </a:p>
          <a:p>
            <a:pPr marL="0" indent="0">
              <a:buNone/>
            </a:pPr>
            <a:br>
              <a:rPr lang="en-GB" dirty="0"/>
            </a:br>
            <a:endParaRPr lang="en-US" dirty="0"/>
          </a:p>
          <a:p>
            <a:endParaRPr lang="en-US" dirty="0"/>
          </a:p>
        </p:txBody>
      </p:sp>
      <p:sp>
        <p:nvSpPr>
          <p:cNvPr id="4" name="AutoShape 2" descr="Image result for D. grimshawi">
            <a:extLst>
              <a:ext uri="{FF2B5EF4-FFF2-40B4-BE49-F238E27FC236}">
                <a16:creationId xmlns:a16="http://schemas.microsoft.com/office/drawing/2014/main" id="{E9867FB3-2DF5-4603-964C-DCEF520A9B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BDF8071-D9ED-458C-BE4A-F0930AFD8B36}"/>
              </a:ext>
            </a:extLst>
          </p:cNvPr>
          <p:cNvPicPr>
            <a:picLocks noChangeAspect="1"/>
          </p:cNvPicPr>
          <p:nvPr/>
        </p:nvPicPr>
        <p:blipFill rotWithShape="1">
          <a:blip r:embed="rId3"/>
          <a:srcRect b="8892"/>
          <a:stretch/>
        </p:blipFill>
        <p:spPr>
          <a:xfrm>
            <a:off x="322608" y="2970885"/>
            <a:ext cx="2710800" cy="1859464"/>
          </a:xfrm>
          <a:prstGeom prst="rect">
            <a:avLst/>
          </a:prstGeom>
        </p:spPr>
      </p:pic>
      <p:pic>
        <p:nvPicPr>
          <p:cNvPr id="8" name="Picture 7">
            <a:extLst>
              <a:ext uri="{FF2B5EF4-FFF2-40B4-BE49-F238E27FC236}">
                <a16:creationId xmlns:a16="http://schemas.microsoft.com/office/drawing/2014/main" id="{A873E5FE-4419-4C74-BCE4-8F1FFD9D07FC}"/>
              </a:ext>
            </a:extLst>
          </p:cNvPr>
          <p:cNvPicPr>
            <a:picLocks noChangeAspect="1"/>
          </p:cNvPicPr>
          <p:nvPr/>
        </p:nvPicPr>
        <p:blipFill rotWithShape="1">
          <a:blip r:embed="rId4"/>
          <a:srcRect b="17114"/>
          <a:stretch/>
        </p:blipFill>
        <p:spPr>
          <a:xfrm>
            <a:off x="3221350" y="2818180"/>
            <a:ext cx="2710800" cy="1691666"/>
          </a:xfrm>
          <a:prstGeom prst="rect">
            <a:avLst/>
          </a:prstGeom>
        </p:spPr>
      </p:pic>
      <p:grpSp>
        <p:nvGrpSpPr>
          <p:cNvPr id="11" name="Group 10">
            <a:extLst>
              <a:ext uri="{FF2B5EF4-FFF2-40B4-BE49-F238E27FC236}">
                <a16:creationId xmlns:a16="http://schemas.microsoft.com/office/drawing/2014/main" id="{264C9F7C-AFDA-401E-B087-1F7D50A36D42}"/>
              </a:ext>
            </a:extLst>
          </p:cNvPr>
          <p:cNvGrpSpPr/>
          <p:nvPr/>
        </p:nvGrpSpPr>
        <p:grpSpPr>
          <a:xfrm>
            <a:off x="5932150" y="2756531"/>
            <a:ext cx="2800920" cy="1832460"/>
            <a:chOff x="4113886" y="1043400"/>
            <a:chExt cx="2443280" cy="1692000"/>
          </a:xfrm>
        </p:grpSpPr>
        <p:pic>
          <p:nvPicPr>
            <p:cNvPr id="9" name="Picture 8">
              <a:extLst>
                <a:ext uri="{FF2B5EF4-FFF2-40B4-BE49-F238E27FC236}">
                  <a16:creationId xmlns:a16="http://schemas.microsoft.com/office/drawing/2014/main" id="{55AC94CA-4397-4691-98D9-82CEC7F68EE6}"/>
                </a:ext>
              </a:extLst>
            </p:cNvPr>
            <p:cNvPicPr>
              <a:picLocks noChangeAspect="1"/>
            </p:cNvPicPr>
            <p:nvPr/>
          </p:nvPicPr>
          <p:blipFill rotWithShape="1">
            <a:blip r:embed="rId5"/>
            <a:srcRect r="1051" b="9102"/>
            <a:stretch/>
          </p:blipFill>
          <p:spPr>
            <a:xfrm>
              <a:off x="4113886" y="1043400"/>
              <a:ext cx="2443280" cy="1692000"/>
            </a:xfrm>
            <a:prstGeom prst="rect">
              <a:avLst/>
            </a:prstGeom>
          </p:spPr>
        </p:pic>
        <p:sp>
          <p:nvSpPr>
            <p:cNvPr id="10" name="TextBox 9">
              <a:extLst>
                <a:ext uri="{FF2B5EF4-FFF2-40B4-BE49-F238E27FC236}">
                  <a16:creationId xmlns:a16="http://schemas.microsoft.com/office/drawing/2014/main" id="{3846C154-0884-41B3-BAE4-4C16A9403C54}"/>
                </a:ext>
              </a:extLst>
            </p:cNvPr>
            <p:cNvSpPr txBox="1"/>
            <p:nvPr/>
          </p:nvSpPr>
          <p:spPr>
            <a:xfrm>
              <a:off x="5970041" y="2366068"/>
              <a:ext cx="458115" cy="369332"/>
            </a:xfrm>
            <a:prstGeom prst="rect">
              <a:avLst/>
            </a:prstGeom>
            <a:solidFill>
              <a:schemeClr val="bg1"/>
            </a:solidFill>
          </p:spPr>
          <p:txBody>
            <a:bodyPr wrap="square" rtlCol="0">
              <a:spAutoFit/>
            </a:bodyPr>
            <a:lstStyle/>
            <a:p>
              <a:endParaRPr lang="en-GB" dirty="0"/>
            </a:p>
          </p:txBody>
        </p:sp>
      </p:grpSp>
      <p:sp>
        <p:nvSpPr>
          <p:cNvPr id="12" name="TextBox 11">
            <a:extLst>
              <a:ext uri="{FF2B5EF4-FFF2-40B4-BE49-F238E27FC236}">
                <a16:creationId xmlns:a16="http://schemas.microsoft.com/office/drawing/2014/main" id="{8140640B-FD5E-48DC-A668-AB3B80F95659}"/>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Flybase.org</a:t>
            </a: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2706-70E4-4501-9EE1-01DC0C15772C}"/>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analysis overlap problem</a:t>
            </a:r>
          </a:p>
        </p:txBody>
      </p:sp>
      <p:sp>
        <p:nvSpPr>
          <p:cNvPr id="4" name="TextBox 3">
            <a:extLst>
              <a:ext uri="{FF2B5EF4-FFF2-40B4-BE49-F238E27FC236}">
                <a16:creationId xmlns:a16="http://schemas.microsoft.com/office/drawing/2014/main" id="{E0865C22-FA14-4A2F-8269-E975EEABD2D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Rectangle 5">
            <a:extLst>
              <a:ext uri="{FF2B5EF4-FFF2-40B4-BE49-F238E27FC236}">
                <a16:creationId xmlns:a16="http://schemas.microsoft.com/office/drawing/2014/main" id="{F2CAA704-EDEA-4663-97C6-E3A4782F2581}"/>
              </a:ext>
            </a:extLst>
          </p:cNvPr>
          <p:cNvSpPr/>
          <p:nvPr/>
        </p:nvSpPr>
        <p:spPr>
          <a:xfrm>
            <a:off x="448964" y="2207360"/>
            <a:ext cx="8093365"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041142D-CD77-49A4-A77A-2521F7B10C51}"/>
              </a:ext>
            </a:extLst>
          </p:cNvPr>
          <p:cNvSpPr/>
          <p:nvPr/>
        </p:nvSpPr>
        <p:spPr>
          <a:xfrm>
            <a:off x="601671" y="2054653"/>
            <a:ext cx="91622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Exon 1</a:t>
            </a:r>
          </a:p>
        </p:txBody>
      </p:sp>
      <p:sp>
        <p:nvSpPr>
          <p:cNvPr id="8" name="Rectangle 7">
            <a:extLst>
              <a:ext uri="{FF2B5EF4-FFF2-40B4-BE49-F238E27FC236}">
                <a16:creationId xmlns:a16="http://schemas.microsoft.com/office/drawing/2014/main" id="{3D5449BE-3860-4A1D-BA33-8E38C7846333}"/>
              </a:ext>
            </a:extLst>
          </p:cNvPr>
          <p:cNvSpPr/>
          <p:nvPr/>
        </p:nvSpPr>
        <p:spPr>
          <a:xfrm>
            <a:off x="6750984" y="2054653"/>
            <a:ext cx="875116"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4</a:t>
            </a:r>
          </a:p>
        </p:txBody>
      </p:sp>
      <p:sp>
        <p:nvSpPr>
          <p:cNvPr id="9" name="Rectangle 8">
            <a:extLst>
              <a:ext uri="{FF2B5EF4-FFF2-40B4-BE49-F238E27FC236}">
                <a16:creationId xmlns:a16="http://schemas.microsoft.com/office/drawing/2014/main" id="{9EB2FB06-3C0D-4954-93D4-0BAA25AC9D64}"/>
              </a:ext>
            </a:extLst>
          </p:cNvPr>
          <p:cNvSpPr/>
          <p:nvPr/>
        </p:nvSpPr>
        <p:spPr>
          <a:xfrm>
            <a:off x="7778805" y="2054653"/>
            <a:ext cx="74165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5</a:t>
            </a:r>
          </a:p>
        </p:txBody>
      </p:sp>
      <p:sp>
        <p:nvSpPr>
          <p:cNvPr id="10" name="Rectangle 9">
            <a:extLst>
              <a:ext uri="{FF2B5EF4-FFF2-40B4-BE49-F238E27FC236}">
                <a16:creationId xmlns:a16="http://schemas.microsoft.com/office/drawing/2014/main" id="{A9535254-787A-4E89-B8F4-ADE4B96BB27E}"/>
              </a:ext>
            </a:extLst>
          </p:cNvPr>
          <p:cNvSpPr/>
          <p:nvPr/>
        </p:nvSpPr>
        <p:spPr>
          <a:xfrm>
            <a:off x="449529" y="2953061"/>
            <a:ext cx="8092800"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B5218ED-C7EC-40C5-9EBA-9F695E2603BB}"/>
              </a:ext>
            </a:extLst>
          </p:cNvPr>
          <p:cNvSpPr/>
          <p:nvPr/>
        </p:nvSpPr>
        <p:spPr>
          <a:xfrm>
            <a:off x="5335525" y="2818180"/>
            <a:ext cx="3111087"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2" name="Rectangle 11">
            <a:extLst>
              <a:ext uri="{FF2B5EF4-FFF2-40B4-BE49-F238E27FC236}">
                <a16:creationId xmlns:a16="http://schemas.microsoft.com/office/drawing/2014/main" id="{76BA8ED1-2BED-4902-A9D9-9A0458D6DC5D}"/>
              </a:ext>
            </a:extLst>
          </p:cNvPr>
          <p:cNvSpPr/>
          <p:nvPr/>
        </p:nvSpPr>
        <p:spPr>
          <a:xfrm>
            <a:off x="6041649" y="2054652"/>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3</a:t>
            </a:r>
          </a:p>
        </p:txBody>
      </p:sp>
      <p:sp>
        <p:nvSpPr>
          <p:cNvPr id="13" name="Rectangle 12">
            <a:extLst>
              <a:ext uri="{FF2B5EF4-FFF2-40B4-BE49-F238E27FC236}">
                <a16:creationId xmlns:a16="http://schemas.microsoft.com/office/drawing/2014/main" id="{A81643B3-80B2-46AF-9110-D3688779B391}"/>
              </a:ext>
            </a:extLst>
          </p:cNvPr>
          <p:cNvSpPr/>
          <p:nvPr/>
        </p:nvSpPr>
        <p:spPr>
          <a:xfrm>
            <a:off x="5409377" y="2063246"/>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2</a:t>
            </a:r>
          </a:p>
        </p:txBody>
      </p:sp>
      <p:grpSp>
        <p:nvGrpSpPr>
          <p:cNvPr id="15" name="Group 14">
            <a:extLst>
              <a:ext uri="{FF2B5EF4-FFF2-40B4-BE49-F238E27FC236}">
                <a16:creationId xmlns:a16="http://schemas.microsoft.com/office/drawing/2014/main" id="{2C36A00F-0A75-4180-ADF3-7B8AFDA92F21}"/>
              </a:ext>
            </a:extLst>
          </p:cNvPr>
          <p:cNvGrpSpPr/>
          <p:nvPr/>
        </p:nvGrpSpPr>
        <p:grpSpPr>
          <a:xfrm>
            <a:off x="601671" y="3895706"/>
            <a:ext cx="7940660" cy="2137872"/>
            <a:chOff x="448965" y="2054653"/>
            <a:chExt cx="7940660" cy="2137872"/>
          </a:xfrm>
        </p:grpSpPr>
        <p:sp>
          <p:nvSpPr>
            <p:cNvPr id="16" name="Rectangle 15">
              <a:extLst>
                <a:ext uri="{FF2B5EF4-FFF2-40B4-BE49-F238E27FC236}">
                  <a16:creationId xmlns:a16="http://schemas.microsoft.com/office/drawing/2014/main" id="{05F69999-43F9-4E9A-8686-0599131D07EE}"/>
                </a:ext>
              </a:extLst>
            </p:cNvPr>
            <p:cNvSpPr/>
            <p:nvPr/>
          </p:nvSpPr>
          <p:spPr>
            <a:xfrm>
              <a:off x="448965" y="2207360"/>
              <a:ext cx="7940660"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F7E75CF-4E7C-4E5E-9536-E5E7A405F3B8}"/>
                </a:ext>
              </a:extLst>
            </p:cNvPr>
            <p:cNvSpPr/>
            <p:nvPr/>
          </p:nvSpPr>
          <p:spPr>
            <a:xfrm>
              <a:off x="754375" y="2054655"/>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8" name="Rectangle 17">
              <a:extLst>
                <a:ext uri="{FF2B5EF4-FFF2-40B4-BE49-F238E27FC236}">
                  <a16:creationId xmlns:a16="http://schemas.microsoft.com/office/drawing/2014/main" id="{B860D7C8-AA2D-4CBF-BA5A-E8F9DB0BB6BD}"/>
                </a:ext>
              </a:extLst>
            </p:cNvPr>
            <p:cNvSpPr/>
            <p:nvPr/>
          </p:nvSpPr>
          <p:spPr>
            <a:xfrm>
              <a:off x="2281425" y="2054654"/>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1.2</a:t>
              </a:r>
            </a:p>
          </p:txBody>
        </p:sp>
        <p:sp>
          <p:nvSpPr>
            <p:cNvPr id="19" name="Rectangle 18">
              <a:extLst>
                <a:ext uri="{FF2B5EF4-FFF2-40B4-BE49-F238E27FC236}">
                  <a16:creationId xmlns:a16="http://schemas.microsoft.com/office/drawing/2014/main" id="{ABDEEC95-22F0-4B7D-A32E-5B33219ED7C9}"/>
                </a:ext>
              </a:extLst>
            </p:cNvPr>
            <p:cNvSpPr/>
            <p:nvPr/>
          </p:nvSpPr>
          <p:spPr>
            <a:xfrm>
              <a:off x="3729564" y="2054653"/>
              <a:ext cx="1379461"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1.3</a:t>
              </a:r>
            </a:p>
          </p:txBody>
        </p:sp>
        <p:sp>
          <p:nvSpPr>
            <p:cNvPr id="20" name="Rectangle 19">
              <a:extLst>
                <a:ext uri="{FF2B5EF4-FFF2-40B4-BE49-F238E27FC236}">
                  <a16:creationId xmlns:a16="http://schemas.microsoft.com/office/drawing/2014/main" id="{8D2CC7FD-DEE6-46AA-B4DF-B8BA281BD6F7}"/>
                </a:ext>
              </a:extLst>
            </p:cNvPr>
            <p:cNvSpPr/>
            <p:nvPr/>
          </p:nvSpPr>
          <p:spPr>
            <a:xfrm>
              <a:off x="5182821" y="3887115"/>
              <a:ext cx="3206804"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A38E170-4B01-4877-95F8-0E04CC4BD33A}"/>
                </a:ext>
              </a:extLst>
            </p:cNvPr>
            <p:cNvSpPr/>
            <p:nvPr/>
          </p:nvSpPr>
          <p:spPr>
            <a:xfrm>
              <a:off x="6251755" y="3734410"/>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grpSp>
      <p:pic>
        <p:nvPicPr>
          <p:cNvPr id="22" name="Picture 21">
            <a:extLst>
              <a:ext uri="{FF2B5EF4-FFF2-40B4-BE49-F238E27FC236}">
                <a16:creationId xmlns:a16="http://schemas.microsoft.com/office/drawing/2014/main" id="{0FA76DE2-7FAD-4CE1-B3B0-E60C4A5597E4}"/>
              </a:ext>
            </a:extLst>
          </p:cNvPr>
          <p:cNvPicPr>
            <a:picLocks noChangeAspect="1"/>
          </p:cNvPicPr>
          <p:nvPr/>
        </p:nvPicPr>
        <p:blipFill>
          <a:blip r:embed="rId2"/>
          <a:stretch>
            <a:fillRect/>
          </a:stretch>
        </p:blipFill>
        <p:spPr>
          <a:xfrm>
            <a:off x="-467265" y="4647148"/>
            <a:ext cx="10524445" cy="1988657"/>
          </a:xfrm>
          <a:prstGeom prst="rect">
            <a:avLst/>
          </a:prstGeom>
        </p:spPr>
      </p:pic>
    </p:spTree>
    <p:extLst>
      <p:ext uri="{BB962C8B-B14F-4D97-AF65-F5344CB8AC3E}">
        <p14:creationId xmlns:p14="http://schemas.microsoft.com/office/powerpoint/2010/main" val="4011176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174AA-628E-494C-944A-C86FDA003C57}"/>
              </a:ext>
            </a:extLst>
          </p:cNvPr>
          <p:cNvSpPr>
            <a:spLocks noGrp="1"/>
          </p:cNvSpPr>
          <p:nvPr>
            <p:ph type="title"/>
          </p:nvPr>
        </p:nvSpPr>
        <p:spPr>
          <a:xfrm>
            <a:off x="0" y="222195"/>
            <a:ext cx="7016195" cy="610820"/>
          </a:xfrm>
        </p:spPr>
        <p:txBody>
          <a:bodyPr>
            <a:normAutofit fontScale="90000"/>
          </a:bodyPr>
          <a:lstStyle/>
          <a:p>
            <a:r>
              <a:rPr lang="en-GB" dirty="0">
                <a:solidFill>
                  <a:schemeClr val="bg1"/>
                </a:solidFill>
              </a:rPr>
              <a:t>Distribution of Gene length</a:t>
            </a:r>
          </a:p>
        </p:txBody>
      </p:sp>
      <p:pic>
        <p:nvPicPr>
          <p:cNvPr id="5" name="Picture 4">
            <a:extLst>
              <a:ext uri="{FF2B5EF4-FFF2-40B4-BE49-F238E27FC236}">
                <a16:creationId xmlns:a16="http://schemas.microsoft.com/office/drawing/2014/main" id="{65C1AAFA-3418-4A1F-AD22-09EC622EE50F}"/>
              </a:ext>
            </a:extLst>
          </p:cNvPr>
          <p:cNvPicPr>
            <a:picLocks noChangeAspect="1"/>
          </p:cNvPicPr>
          <p:nvPr/>
        </p:nvPicPr>
        <p:blipFill rotWithShape="1">
          <a:blip r:embed="rId2"/>
          <a:srcRect t="4453" r="4910" b="2027"/>
          <a:stretch/>
        </p:blipFill>
        <p:spPr>
          <a:xfrm>
            <a:off x="861622" y="1424600"/>
            <a:ext cx="7366148" cy="5433400"/>
          </a:xfrm>
          <a:prstGeom prst="rect">
            <a:avLst/>
          </a:prstGeom>
        </p:spPr>
      </p:pic>
      <p:sp>
        <p:nvSpPr>
          <p:cNvPr id="6" name="TextBox 5">
            <a:extLst>
              <a:ext uri="{FF2B5EF4-FFF2-40B4-BE49-F238E27FC236}">
                <a16:creationId xmlns:a16="http://schemas.microsoft.com/office/drawing/2014/main" id="{D241BC7C-B4AB-49EA-9ED8-BEA2A505F54F}"/>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255195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0F774-20D9-4F79-88B0-CCDE389CA780}"/>
              </a:ext>
            </a:extLst>
          </p:cNvPr>
          <p:cNvSpPr>
            <a:spLocks noGrp="1"/>
          </p:cNvSpPr>
          <p:nvPr>
            <p:ph type="title"/>
          </p:nvPr>
        </p:nvSpPr>
        <p:spPr>
          <a:xfrm>
            <a:off x="143555" y="222195"/>
            <a:ext cx="7016195" cy="610820"/>
          </a:xfrm>
        </p:spPr>
        <p:txBody>
          <a:bodyPr>
            <a:normAutofit fontScale="90000"/>
          </a:bodyPr>
          <a:lstStyle/>
          <a:p>
            <a:r>
              <a:rPr lang="en-GB" dirty="0">
                <a:solidFill>
                  <a:schemeClr val="bg1"/>
                </a:solidFill>
              </a:rPr>
              <a:t>Venn Diagram</a:t>
            </a:r>
          </a:p>
        </p:txBody>
      </p:sp>
      <p:pic>
        <p:nvPicPr>
          <p:cNvPr id="4" name="Picture 3">
            <a:extLst>
              <a:ext uri="{FF2B5EF4-FFF2-40B4-BE49-F238E27FC236}">
                <a16:creationId xmlns:a16="http://schemas.microsoft.com/office/drawing/2014/main" id="{877E66A3-F306-48AC-95C4-DE640B3F862D}"/>
              </a:ext>
            </a:extLst>
          </p:cNvPr>
          <p:cNvPicPr>
            <a:picLocks noChangeAspect="1"/>
          </p:cNvPicPr>
          <p:nvPr/>
        </p:nvPicPr>
        <p:blipFill>
          <a:blip r:embed="rId2"/>
          <a:stretch>
            <a:fillRect/>
          </a:stretch>
        </p:blipFill>
        <p:spPr>
          <a:xfrm>
            <a:off x="2560840" y="2054655"/>
            <a:ext cx="4022319" cy="4440481"/>
          </a:xfrm>
          <a:prstGeom prst="rect">
            <a:avLst/>
          </a:prstGeom>
        </p:spPr>
      </p:pic>
      <p:sp>
        <p:nvSpPr>
          <p:cNvPr id="5" name="TextBox 4">
            <a:extLst>
              <a:ext uri="{FF2B5EF4-FFF2-40B4-BE49-F238E27FC236}">
                <a16:creationId xmlns:a16="http://schemas.microsoft.com/office/drawing/2014/main" id="{02686407-59B3-49B8-9D56-6A4894F795F0}"/>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3863049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ACEA-3612-4FB7-A6E3-63B48F3ABBA5}"/>
              </a:ext>
            </a:extLst>
          </p:cNvPr>
          <p:cNvSpPr>
            <a:spLocks noGrp="1"/>
          </p:cNvSpPr>
          <p:nvPr>
            <p:ph type="title"/>
          </p:nvPr>
        </p:nvSpPr>
        <p:spPr>
          <a:xfrm>
            <a:off x="296260" y="374900"/>
            <a:ext cx="7016195" cy="610820"/>
          </a:xfrm>
        </p:spPr>
        <p:txBody>
          <a:bodyPr>
            <a:normAutofit fontScale="90000"/>
          </a:bodyPr>
          <a:lstStyle/>
          <a:p>
            <a:r>
              <a:rPr lang="en-GB" dirty="0">
                <a:solidFill>
                  <a:schemeClr val="bg1"/>
                </a:solidFill>
              </a:rPr>
              <a:t>Conclusions	</a:t>
            </a:r>
          </a:p>
        </p:txBody>
      </p:sp>
      <p:sp>
        <p:nvSpPr>
          <p:cNvPr id="3" name="Content Placeholder 2">
            <a:extLst>
              <a:ext uri="{FF2B5EF4-FFF2-40B4-BE49-F238E27FC236}">
                <a16:creationId xmlns:a16="http://schemas.microsoft.com/office/drawing/2014/main" id="{AB51F2E6-6A6A-4ED9-938F-5E9760BF0EFA}"/>
              </a:ext>
            </a:extLst>
          </p:cNvPr>
          <p:cNvSpPr>
            <a:spLocks noGrp="1"/>
          </p:cNvSpPr>
          <p:nvPr>
            <p:ph idx="1"/>
          </p:nvPr>
        </p:nvSpPr>
        <p:spPr>
          <a:xfrm>
            <a:off x="296260" y="1901950"/>
            <a:ext cx="8551480" cy="1832461"/>
          </a:xfrm>
        </p:spPr>
        <p:txBody>
          <a:bodyPr>
            <a:normAutofit lnSpcReduction="10000"/>
          </a:bodyPr>
          <a:lstStyle/>
          <a:p>
            <a:r>
              <a:rPr lang="en-GB" dirty="0"/>
              <a:t>Both </a:t>
            </a:r>
            <a:r>
              <a:rPr lang="en-GB" dirty="0" err="1"/>
              <a:t>Genscan</a:t>
            </a:r>
            <a:r>
              <a:rPr lang="en-GB" dirty="0"/>
              <a:t> and </a:t>
            </a:r>
            <a:r>
              <a:rPr lang="en-GB" dirty="0" err="1"/>
              <a:t>Blastn</a:t>
            </a:r>
            <a:r>
              <a:rPr lang="en-GB" dirty="0"/>
              <a:t>/</a:t>
            </a:r>
            <a:r>
              <a:rPr lang="en-GB" dirty="0" err="1"/>
              <a:t>tBlastn</a:t>
            </a:r>
            <a:r>
              <a:rPr lang="en-GB" dirty="0"/>
              <a:t> have their advantages and disadvantages.</a:t>
            </a:r>
          </a:p>
          <a:p>
            <a:r>
              <a:rPr lang="en-GB" dirty="0"/>
              <a:t>An alternative method is to combine both methodologies (</a:t>
            </a:r>
            <a:r>
              <a:rPr lang="en-GB" dirty="0" err="1"/>
              <a:t>Twinscan</a:t>
            </a:r>
            <a:r>
              <a:rPr lang="en-GB" dirty="0"/>
              <a:t>).</a:t>
            </a:r>
          </a:p>
          <a:p>
            <a:pPr marL="0" indent="0">
              <a:buNone/>
            </a:pPr>
            <a:endParaRPr lang="en-GB" dirty="0"/>
          </a:p>
          <a:p>
            <a:pPr marL="0" indent="0">
              <a:buNone/>
            </a:pPr>
            <a:endParaRPr lang="en-GB" dirty="0"/>
          </a:p>
        </p:txBody>
      </p:sp>
      <p:sp>
        <p:nvSpPr>
          <p:cNvPr id="4" name="TextBox 3">
            <a:extLst>
              <a:ext uri="{FF2B5EF4-FFF2-40B4-BE49-F238E27FC236}">
                <a16:creationId xmlns:a16="http://schemas.microsoft.com/office/drawing/2014/main" id="{92265A93-B493-4A66-A90A-756E8144B11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6124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7EF8-6F11-410D-B0D6-B51D438BA439}"/>
              </a:ext>
            </a:extLst>
          </p:cNvPr>
          <p:cNvSpPr>
            <a:spLocks noGrp="1"/>
          </p:cNvSpPr>
          <p:nvPr>
            <p:ph type="title"/>
          </p:nvPr>
        </p:nvSpPr>
        <p:spPr>
          <a:xfrm>
            <a:off x="143555" y="222195"/>
            <a:ext cx="7016195" cy="610820"/>
          </a:xfrm>
        </p:spPr>
        <p:txBody>
          <a:bodyPr>
            <a:normAutofit fontScale="90000"/>
          </a:bodyPr>
          <a:lstStyle/>
          <a:p>
            <a:r>
              <a:rPr lang="en-GB" dirty="0">
                <a:solidFill>
                  <a:schemeClr val="bg1"/>
                </a:solidFill>
              </a:rPr>
              <a:t>References and code files</a:t>
            </a:r>
          </a:p>
        </p:txBody>
      </p:sp>
      <p:sp>
        <p:nvSpPr>
          <p:cNvPr id="4" name="Rectangle 1">
            <a:extLst>
              <a:ext uri="{FF2B5EF4-FFF2-40B4-BE49-F238E27FC236}">
                <a16:creationId xmlns:a16="http://schemas.microsoft.com/office/drawing/2014/main" id="{7C27D434-3A98-4612-AD41-5941541F8CE9}"/>
              </a:ext>
            </a:extLst>
          </p:cNvPr>
          <p:cNvSpPr>
            <a:spLocks noGrp="1" noChangeArrowheads="1"/>
          </p:cNvSpPr>
          <p:nvPr>
            <p:ph idx="1"/>
          </p:nvPr>
        </p:nvSpPr>
        <p:spPr bwMode="auto">
          <a:xfrm>
            <a:off x="75172" y="1749245"/>
            <a:ext cx="8784026"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n-US" altLang="en-US" sz="1600" dirty="0">
                <a:solidFill>
                  <a:srgbClr val="000000"/>
                </a:solidFill>
              </a:rPr>
              <a:t>1) </a:t>
            </a:r>
            <a:r>
              <a:rPr lang="en-US" sz="1600" dirty="0">
                <a:latin typeface="+mn-lt"/>
              </a:rPr>
              <a:t>Burge, C. and </a:t>
            </a:r>
            <a:r>
              <a:rPr lang="en-US" sz="1600" dirty="0" err="1">
                <a:latin typeface="+mn-lt"/>
              </a:rPr>
              <a:t>Karlin</a:t>
            </a:r>
            <a:r>
              <a:rPr lang="en-US" sz="1600" dirty="0">
                <a:latin typeface="+mn-lt"/>
              </a:rPr>
              <a:t>, S. (1997). Prediction of complete gene structures in human genomic DNA. </a:t>
            </a:r>
            <a:r>
              <a:rPr lang="en-US" sz="1600" i="1" dirty="0">
                <a:latin typeface="+mn-lt"/>
              </a:rPr>
              <a:t>Journal of Molecular Biology</a:t>
            </a:r>
            <a:r>
              <a:rPr lang="en-US" sz="1600" dirty="0">
                <a:latin typeface="+mn-lt"/>
              </a:rPr>
              <a:t>, 268(1), pp.78-94.</a:t>
            </a:r>
            <a:endParaRPr lang="en-US" altLang="en-US" sz="1600" dirty="0">
              <a:solidFill>
                <a:srgbClr val="000000"/>
              </a:solidFill>
              <a:latin typeface="+mn-lt"/>
            </a:endParaRPr>
          </a:p>
          <a:p>
            <a:pPr marL="0" indent="0">
              <a:buNone/>
            </a:pPr>
            <a:endParaRPr lang="en-US" altLang="en-US" sz="1600" dirty="0">
              <a:solidFill>
                <a:srgbClr val="000000"/>
              </a:solidFill>
              <a:latin typeface="+mn-lt"/>
            </a:endParaRPr>
          </a:p>
          <a:p>
            <a:pPr marL="0" indent="0">
              <a:buNone/>
            </a:pPr>
            <a:r>
              <a:rPr lang="en-US" altLang="en-US" sz="1600" dirty="0">
                <a:solidFill>
                  <a:srgbClr val="000000"/>
                </a:solidFill>
                <a:latin typeface="+mn-lt"/>
              </a:rPr>
              <a:t>2) Drosophila 12 Genomes Consortium, (2007). Evolution of genes and genomes on the Drosophila phylogeny, </a:t>
            </a:r>
            <a:r>
              <a:rPr lang="en-US" altLang="en-US" sz="1600" i="1" dirty="0">
                <a:solidFill>
                  <a:srgbClr val="000000"/>
                </a:solidFill>
                <a:latin typeface="+mn-lt"/>
              </a:rPr>
              <a:t>Nature, </a:t>
            </a:r>
            <a:r>
              <a:rPr lang="en-US" altLang="en-US" sz="1600" dirty="0">
                <a:solidFill>
                  <a:srgbClr val="000000"/>
                </a:solidFill>
                <a:latin typeface="+mn-lt"/>
              </a:rPr>
              <a:t>450, 203-218.</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mn-l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mn-lt"/>
              </a:rPr>
              <a:t>3</a:t>
            </a:r>
            <a:r>
              <a:rPr kumimoji="0" lang="en-US" altLang="en-US" sz="1600" b="0" i="0" u="none" strike="noStrike" cap="none" normalizeH="0" baseline="0" dirty="0">
                <a:ln>
                  <a:noFill/>
                </a:ln>
                <a:solidFill>
                  <a:srgbClr val="000000"/>
                </a:solidFill>
                <a:effectLst/>
                <a:latin typeface="+mn-lt"/>
              </a:rPr>
              <a:t>) Korf I, </a:t>
            </a:r>
            <a:r>
              <a:rPr kumimoji="0" lang="en-US" altLang="en-US" sz="1600" b="0" i="0" u="none" strike="noStrike" cap="none" normalizeH="0" baseline="0" dirty="0" err="1">
                <a:ln>
                  <a:noFill/>
                </a:ln>
                <a:solidFill>
                  <a:srgbClr val="000000"/>
                </a:solidFill>
                <a:effectLst/>
                <a:latin typeface="+mn-lt"/>
              </a:rPr>
              <a:t>Flicek</a:t>
            </a:r>
            <a:r>
              <a:rPr kumimoji="0" lang="en-US" altLang="en-US" sz="1600" b="0" i="0" u="none" strike="noStrike" cap="none" normalizeH="0" baseline="0" dirty="0">
                <a:ln>
                  <a:noFill/>
                </a:ln>
                <a:solidFill>
                  <a:srgbClr val="000000"/>
                </a:solidFill>
                <a:effectLst/>
                <a:latin typeface="+mn-lt"/>
              </a:rPr>
              <a:t> P, </a:t>
            </a:r>
            <a:r>
              <a:rPr kumimoji="0" lang="en-US" altLang="en-US" sz="1600" b="0" i="0" u="none" strike="noStrike" cap="none" normalizeH="0" baseline="0" dirty="0" err="1">
                <a:ln>
                  <a:noFill/>
                </a:ln>
                <a:solidFill>
                  <a:srgbClr val="000000"/>
                </a:solidFill>
                <a:effectLst/>
                <a:latin typeface="+mn-lt"/>
              </a:rPr>
              <a:t>Duan</a:t>
            </a:r>
            <a:r>
              <a:rPr kumimoji="0" lang="en-US" altLang="en-US" sz="1600" b="0" i="0" u="none" strike="noStrike" cap="none" normalizeH="0" baseline="0" dirty="0">
                <a:ln>
                  <a:noFill/>
                </a:ln>
                <a:solidFill>
                  <a:srgbClr val="000000"/>
                </a:solidFill>
                <a:effectLst/>
                <a:latin typeface="+mn-lt"/>
              </a:rPr>
              <a:t> D, Brent M. (2001). Integrating genomic homology into gene structure prediction. </a:t>
            </a:r>
            <a:r>
              <a:rPr kumimoji="0" lang="en-US" altLang="en-US" sz="1600" b="0" i="1" u="none" strike="noStrike" cap="none" normalizeH="0" baseline="0" dirty="0">
                <a:ln>
                  <a:noFill/>
                </a:ln>
                <a:solidFill>
                  <a:srgbClr val="000000"/>
                </a:solidFill>
                <a:effectLst/>
                <a:latin typeface="+mn-lt"/>
              </a:rPr>
              <a:t>Bioinformatics,</a:t>
            </a:r>
            <a:r>
              <a:rPr kumimoji="0" lang="en-US" altLang="en-US" sz="1600" b="0" i="0" u="none" strike="noStrike" cap="none" normalizeH="0" baseline="0" dirty="0">
                <a:ln>
                  <a:noFill/>
                </a:ln>
                <a:solidFill>
                  <a:srgbClr val="000000"/>
                </a:solidFill>
                <a:effectLst/>
                <a:latin typeface="+mn-lt"/>
              </a:rPr>
              <a:t> 17 , 140-148.</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mn-lt"/>
            </a:endParaRPr>
          </a:p>
          <a:p>
            <a:pPr marL="0" lvl="0" indent="0">
              <a:buNone/>
            </a:pPr>
            <a:r>
              <a:rPr lang="en-US" altLang="en-US" sz="1600" dirty="0">
                <a:solidFill>
                  <a:srgbClr val="000000"/>
                </a:solidFill>
                <a:latin typeface="+mn-lt"/>
              </a:rPr>
              <a:t>4) </a:t>
            </a:r>
            <a:r>
              <a:rPr lang="en-US" sz="1600" dirty="0">
                <a:latin typeface="+mn-lt"/>
              </a:rPr>
              <a:t>Gelfand, M. S., </a:t>
            </a:r>
            <a:r>
              <a:rPr lang="en-US" sz="1600" dirty="0" err="1">
                <a:latin typeface="+mn-lt"/>
              </a:rPr>
              <a:t>Mironov</a:t>
            </a:r>
            <a:r>
              <a:rPr lang="en-US" sz="1600" dirty="0">
                <a:latin typeface="+mn-lt"/>
              </a:rPr>
              <a:t>, A. A., &amp; </a:t>
            </a:r>
            <a:r>
              <a:rPr lang="en-US" sz="1600" dirty="0" err="1">
                <a:latin typeface="+mn-lt"/>
              </a:rPr>
              <a:t>Pevzner</a:t>
            </a:r>
            <a:r>
              <a:rPr lang="en-US" sz="1600" dirty="0">
                <a:latin typeface="+mn-lt"/>
              </a:rPr>
              <a:t>, P. A. (1996). Gene recognition via spliced sequence alignment. </a:t>
            </a:r>
            <a:r>
              <a:rPr lang="en-US" sz="1600" i="1" dirty="0">
                <a:latin typeface="+mn-lt"/>
              </a:rPr>
              <a:t>Proceedings of the National Academy of Sciences of the United States of America</a:t>
            </a:r>
            <a:r>
              <a:rPr lang="en-US" sz="1600" dirty="0">
                <a:latin typeface="+mn-lt"/>
              </a:rPr>
              <a:t>, </a:t>
            </a:r>
            <a:r>
              <a:rPr lang="en-US" sz="1600" i="1" dirty="0">
                <a:latin typeface="+mn-lt"/>
              </a:rPr>
              <a:t>93</a:t>
            </a:r>
            <a:r>
              <a:rPr lang="en-US" sz="1600" dirty="0">
                <a:latin typeface="+mn-lt"/>
              </a:rPr>
              <a:t>(17), 9061–9066.</a:t>
            </a:r>
          </a:p>
          <a:p>
            <a:pPr marL="0" lvl="0" indent="0">
              <a:buNone/>
            </a:pPr>
            <a:endParaRPr lang="en-US" sz="1600" dirty="0">
              <a:latin typeface="+mn-lt"/>
            </a:endParaRPr>
          </a:p>
          <a:p>
            <a:pPr marL="0" lvl="0" indent="0">
              <a:buNone/>
            </a:pPr>
            <a:r>
              <a:rPr lang="en-US" sz="1600" dirty="0">
                <a:latin typeface="+mn-lt"/>
              </a:rPr>
              <a:t>5) </a:t>
            </a:r>
            <a:r>
              <a:rPr lang="en-GB" sz="1600" dirty="0">
                <a:latin typeface="+mn-lt"/>
              </a:rPr>
              <a:t>James T. Robinson, Helga </a:t>
            </a:r>
            <a:r>
              <a:rPr lang="en-GB" sz="1600" dirty="0" err="1">
                <a:latin typeface="+mn-lt"/>
              </a:rPr>
              <a:t>Thorvaldsdóttir</a:t>
            </a:r>
            <a:r>
              <a:rPr lang="en-GB" sz="1600" dirty="0">
                <a:latin typeface="+mn-lt"/>
              </a:rPr>
              <a:t>, Wendy </a:t>
            </a:r>
            <a:r>
              <a:rPr lang="en-GB" sz="1600" dirty="0" err="1">
                <a:latin typeface="+mn-lt"/>
              </a:rPr>
              <a:t>Winckler</a:t>
            </a:r>
            <a:r>
              <a:rPr lang="en-GB" sz="1600" dirty="0">
                <a:latin typeface="+mn-lt"/>
              </a:rPr>
              <a:t>, Mitchell Guttman, Eric S. Lander, Gad Getz, Jill P. </a:t>
            </a:r>
            <a:r>
              <a:rPr lang="en-GB" sz="1600" dirty="0" err="1">
                <a:latin typeface="+mn-lt"/>
              </a:rPr>
              <a:t>Mesirov</a:t>
            </a:r>
            <a:r>
              <a:rPr lang="en-GB" sz="1600" dirty="0">
                <a:latin typeface="+mn-lt"/>
              </a:rPr>
              <a:t>.  (2011). Integrative Genomics Viewer. </a:t>
            </a:r>
            <a:r>
              <a:rPr lang="en-GB" sz="1600" i="1" dirty="0">
                <a:latin typeface="+mn-lt"/>
              </a:rPr>
              <a:t>Nature Biotechnology, </a:t>
            </a:r>
            <a:r>
              <a:rPr lang="en-GB" sz="1600" dirty="0">
                <a:latin typeface="+mn-lt"/>
              </a:rPr>
              <a:t>29, 24–26</a:t>
            </a:r>
            <a:endParaRPr lang="en-US" altLang="en-US" sz="1800" dirty="0">
              <a:solidFill>
                <a:srgbClr val="000000"/>
              </a:solidFill>
              <a:highlight>
                <a:srgbClr val="FFFF00"/>
              </a:highlight>
              <a:latin typeface="+mn-lt"/>
            </a:endParaRP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rgbClr val="000000"/>
              </a:solidFill>
              <a:effectLst/>
              <a:highlight>
                <a:srgbClr val="FFFF00"/>
              </a:highlight>
              <a:latin typeface="+mn-lt"/>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highlight>
                  <a:srgbClr val="FFFF00"/>
                </a:highlight>
                <a:latin typeface="+mn-lt"/>
              </a:rPr>
              <a:t>(INSERT GITHUB ADDRESS)</a:t>
            </a:r>
            <a:r>
              <a:rPr lang="en-US" altLang="en-US" sz="1000" dirty="0">
                <a:solidFill>
                  <a:srgbClr val="000000"/>
                </a:solidFill>
                <a:highlight>
                  <a:srgbClr val="FFFF00"/>
                </a:highlight>
                <a:latin typeface="Verdana" panose="020B060403050404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C1D4F42B-B14C-41B4-B610-DDD2BCBCAD5B}"/>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2982118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4414-E818-4330-988E-0026C6A97372}"/>
              </a:ext>
            </a:extLst>
          </p:cNvPr>
          <p:cNvSpPr>
            <a:spLocks noGrp="1"/>
          </p:cNvSpPr>
          <p:nvPr>
            <p:ph type="title"/>
          </p:nvPr>
        </p:nvSpPr>
        <p:spPr>
          <a:xfrm>
            <a:off x="1059785" y="2512770"/>
            <a:ext cx="7024430" cy="2443280"/>
          </a:xfrm>
        </p:spPr>
        <p:txBody>
          <a:bodyPr>
            <a:normAutofit/>
          </a:bodyPr>
          <a:lstStyle/>
          <a:p>
            <a:pPr algn="ctr"/>
            <a:r>
              <a:rPr lang="en-GB" sz="5200" dirty="0">
                <a:solidFill>
                  <a:schemeClr val="tx1"/>
                </a:solidFill>
              </a:rPr>
              <a:t>Annotation method: </a:t>
            </a:r>
            <a:r>
              <a:rPr lang="en-GB" sz="5200" dirty="0" err="1">
                <a:solidFill>
                  <a:schemeClr val="tx1"/>
                </a:solidFill>
              </a:rPr>
              <a:t>Genscan</a:t>
            </a:r>
            <a:r>
              <a:rPr lang="en-GB" sz="5200" dirty="0">
                <a:solidFill>
                  <a:schemeClr val="tx1"/>
                </a:solidFill>
              </a:rPr>
              <a:t> </a:t>
            </a:r>
          </a:p>
        </p:txBody>
      </p:sp>
      <p:sp>
        <p:nvSpPr>
          <p:cNvPr id="4" name="TextBox 3">
            <a:extLst>
              <a:ext uri="{FF2B5EF4-FFF2-40B4-BE49-F238E27FC236}">
                <a16:creationId xmlns:a16="http://schemas.microsoft.com/office/drawing/2014/main" id="{653D6EB9-3DD9-4CCF-953A-9E2B52EEDEF7}"/>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65619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17900" y="181754"/>
            <a:ext cx="7016195" cy="610820"/>
          </a:xfrm>
        </p:spPr>
        <p:txBody>
          <a:bodyPr>
            <a:normAutofit fontScale="90000"/>
          </a:bodyPr>
          <a:lstStyle/>
          <a:p>
            <a:pPr algn="l"/>
            <a:r>
              <a:rPr lang="en-US" dirty="0" err="1"/>
              <a:t>Genscan</a:t>
            </a:r>
            <a:r>
              <a:rPr lang="en-US" dirty="0"/>
              <a:t> </a:t>
            </a:r>
            <a:r>
              <a:rPr lang="en-US" i="1" dirty="0"/>
              <a:t>ab initio </a:t>
            </a:r>
            <a:r>
              <a:rPr lang="en-US" dirty="0"/>
              <a:t>gene prediction</a:t>
            </a:r>
          </a:p>
        </p:txBody>
      </p:sp>
      <p:sp>
        <p:nvSpPr>
          <p:cNvPr id="5" name="Content Placeholder 4"/>
          <p:cNvSpPr>
            <a:spLocks noGrp="1"/>
          </p:cNvSpPr>
          <p:nvPr>
            <p:ph idx="1"/>
          </p:nvPr>
        </p:nvSpPr>
        <p:spPr>
          <a:xfrm>
            <a:off x="1524401" y="909367"/>
            <a:ext cx="7016194" cy="5039266"/>
          </a:xfrm>
        </p:spPr>
        <p:txBody>
          <a:bodyPr>
            <a:normAutofit/>
          </a:bodyPr>
          <a:lstStyle/>
          <a:p>
            <a:r>
              <a:rPr lang="en-US" sz="2400" dirty="0"/>
              <a:t>Uses a probabilistic model to scan for core gene structural features within eukaryotic genomic sequences.</a:t>
            </a:r>
          </a:p>
          <a:p>
            <a:r>
              <a:rPr lang="en-US" sz="2400" dirty="0"/>
              <a:t>These include: promoters, exons, introns, donor and acceptor splice sites.</a:t>
            </a:r>
          </a:p>
          <a:p>
            <a:r>
              <a:rPr lang="en-US" sz="2400" dirty="0"/>
              <a:t>The model places emphasis on the gene features which are </a:t>
            </a:r>
            <a:r>
              <a:rPr lang="en-US" sz="2400" dirty="0" err="1"/>
              <a:t>recognised</a:t>
            </a:r>
            <a:r>
              <a:rPr lang="en-US" sz="2400" dirty="0"/>
              <a:t> by transcriptional, translational and splicing machinery. </a:t>
            </a:r>
          </a:p>
        </p:txBody>
      </p:sp>
      <p:sp>
        <p:nvSpPr>
          <p:cNvPr id="6" name="TextBox 5">
            <a:extLst>
              <a:ext uri="{FF2B5EF4-FFF2-40B4-BE49-F238E27FC236}">
                <a16:creationId xmlns:a16="http://schemas.microsoft.com/office/drawing/2014/main" id="{9268967E-5D67-446E-BBBA-F6B8C04C2953}"/>
              </a:ext>
            </a:extLst>
          </p:cNvPr>
          <p:cNvSpPr txBox="1"/>
          <p:nvPr/>
        </p:nvSpPr>
        <p:spPr>
          <a:xfrm>
            <a:off x="8227770" y="6483100"/>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6935-3B2F-492D-96F7-5B0EF2780E22}"/>
              </a:ext>
            </a:extLst>
          </p:cNvPr>
          <p:cNvSpPr>
            <a:spLocks noGrp="1"/>
          </p:cNvSpPr>
          <p:nvPr>
            <p:ph type="title"/>
          </p:nvPr>
        </p:nvSpPr>
        <p:spPr>
          <a:xfrm>
            <a:off x="143555" y="374900"/>
            <a:ext cx="7016195" cy="610820"/>
          </a:xfrm>
        </p:spPr>
        <p:txBody>
          <a:bodyPr>
            <a:normAutofit fontScale="90000"/>
          </a:bodyPr>
          <a:lstStyle/>
          <a:p>
            <a:r>
              <a:rPr lang="en-GB" dirty="0" err="1">
                <a:solidFill>
                  <a:schemeClr val="bg1"/>
                </a:solidFill>
              </a:rPr>
              <a:t>Genscan</a:t>
            </a:r>
            <a:r>
              <a:rPr lang="en-GB" dirty="0"/>
              <a:t> </a:t>
            </a:r>
            <a:r>
              <a:rPr lang="en-GB" dirty="0">
                <a:solidFill>
                  <a:schemeClr val="bg1"/>
                </a:solidFill>
              </a:rPr>
              <a:t>preparation </a:t>
            </a:r>
          </a:p>
        </p:txBody>
      </p:sp>
      <p:sp>
        <p:nvSpPr>
          <p:cNvPr id="3" name="Content Placeholder 2">
            <a:extLst>
              <a:ext uri="{FF2B5EF4-FFF2-40B4-BE49-F238E27FC236}">
                <a16:creationId xmlns:a16="http://schemas.microsoft.com/office/drawing/2014/main" id="{F2B237E5-AC06-48F7-B0EF-6D6C6D3FE4DC}"/>
              </a:ext>
            </a:extLst>
          </p:cNvPr>
          <p:cNvSpPr>
            <a:spLocks noGrp="1"/>
          </p:cNvSpPr>
          <p:nvPr>
            <p:ph idx="1"/>
          </p:nvPr>
        </p:nvSpPr>
        <p:spPr>
          <a:xfrm>
            <a:off x="296260" y="1930339"/>
            <a:ext cx="8551480" cy="4733855"/>
          </a:xfrm>
        </p:spPr>
        <p:txBody>
          <a:bodyPr>
            <a:normAutofit/>
          </a:bodyPr>
          <a:lstStyle/>
          <a:p>
            <a:pPr marL="0" indent="0">
              <a:buNone/>
            </a:pPr>
            <a:r>
              <a:rPr lang="en-GB" b="1" u="sng" dirty="0"/>
              <a:t>Before insertion</a:t>
            </a:r>
          </a:p>
          <a:p>
            <a:pPr marL="0" indent="0">
              <a:buNone/>
            </a:pPr>
            <a:r>
              <a:rPr lang="en-GB" dirty="0"/>
              <a:t>The </a:t>
            </a:r>
            <a:r>
              <a:rPr lang="en-GB" i="1" dirty="0"/>
              <a:t>Drosophila</a:t>
            </a:r>
            <a:r>
              <a:rPr lang="en-GB" dirty="0"/>
              <a:t> scaffold FASTA files were split into 800,000 </a:t>
            </a:r>
            <a:r>
              <a:rPr lang="en-GB" dirty="0" err="1"/>
              <a:t>bp</a:t>
            </a:r>
            <a:r>
              <a:rPr lang="en-GB" dirty="0"/>
              <a:t> scaffolds upon insertion into </a:t>
            </a:r>
            <a:r>
              <a:rPr lang="en-GB" dirty="0" err="1"/>
              <a:t>Genscan</a:t>
            </a:r>
            <a:r>
              <a:rPr lang="en-GB" dirty="0"/>
              <a:t>.</a:t>
            </a:r>
          </a:p>
          <a:p>
            <a:endParaRPr lang="en-GB" dirty="0"/>
          </a:p>
          <a:p>
            <a:pPr marL="0" indent="0">
              <a:buNone/>
            </a:pPr>
            <a:r>
              <a:rPr lang="en-US" b="1" u="sng" dirty="0"/>
              <a:t>Data filtering</a:t>
            </a:r>
          </a:p>
          <a:p>
            <a:pPr marL="0" indent="0">
              <a:buNone/>
            </a:pPr>
            <a:r>
              <a:rPr lang="en-US" dirty="0"/>
              <a:t>Low-probability </a:t>
            </a:r>
            <a:r>
              <a:rPr lang="en-US" dirty="0" err="1"/>
              <a:t>Genscan</a:t>
            </a:r>
            <a:r>
              <a:rPr lang="en-US" dirty="0"/>
              <a:t> exon predictions (P &lt; 0.50) are not reliable and have been removed. </a:t>
            </a:r>
          </a:p>
          <a:p>
            <a:pPr marL="0" indent="0">
              <a:buNone/>
            </a:pPr>
            <a:endParaRPr lang="en-US" dirty="0"/>
          </a:p>
        </p:txBody>
      </p:sp>
      <p:sp>
        <p:nvSpPr>
          <p:cNvPr id="4" name="TextBox 3">
            <a:extLst>
              <a:ext uri="{FF2B5EF4-FFF2-40B4-BE49-F238E27FC236}">
                <a16:creationId xmlns:a16="http://schemas.microsoft.com/office/drawing/2014/main" id="{EF0E0CB0-909C-4D6D-B9DE-D965E44573A0}"/>
              </a:ext>
            </a:extLst>
          </p:cNvPr>
          <p:cNvSpPr txBox="1"/>
          <p:nvPr/>
        </p:nvSpPr>
        <p:spPr>
          <a:xfrm>
            <a:off x="7159750" y="6550223"/>
            <a:ext cx="1984250" cy="307777"/>
          </a:xfrm>
          <a:prstGeom prst="rect">
            <a:avLst/>
          </a:prstGeom>
          <a:solidFill>
            <a:schemeClr val="bg1"/>
          </a:solidFill>
        </p:spPr>
        <p:txBody>
          <a:bodyPr wrap="square" rtlCol="0">
            <a:spAutoFit/>
          </a:bodyPr>
          <a:lstStyle/>
          <a:p>
            <a:r>
              <a:rPr lang="en-GB" sz="1400" dirty="0"/>
              <a:t>Source: </a:t>
            </a:r>
            <a:r>
              <a:rPr lang="en-GB" sz="1400" dirty="0" err="1"/>
              <a:t>Genscan</a:t>
            </a:r>
            <a:r>
              <a:rPr lang="en-GB" sz="1400" dirty="0"/>
              <a:t> Manual</a:t>
            </a:r>
          </a:p>
        </p:txBody>
      </p:sp>
    </p:spTree>
    <p:extLst>
      <p:ext uri="{BB962C8B-B14F-4D97-AF65-F5344CB8AC3E}">
        <p14:creationId xmlns:p14="http://schemas.microsoft.com/office/powerpoint/2010/main" val="410540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D3A5D-4234-4845-B471-AE4D3EE34CF7}"/>
              </a:ext>
            </a:extLst>
          </p:cNvPr>
          <p:cNvSpPr>
            <a:spLocks noGrp="1"/>
          </p:cNvSpPr>
          <p:nvPr>
            <p:ph type="title"/>
          </p:nvPr>
        </p:nvSpPr>
        <p:spPr>
          <a:xfrm>
            <a:off x="35134" y="53380"/>
            <a:ext cx="7016195" cy="1068935"/>
          </a:xfrm>
        </p:spPr>
        <p:txBody>
          <a:bodyPr>
            <a:normAutofit/>
          </a:bodyPr>
          <a:lstStyle/>
          <a:p>
            <a:r>
              <a:rPr lang="en-GB" dirty="0" err="1">
                <a:solidFill>
                  <a:schemeClr val="bg1"/>
                </a:solidFill>
              </a:rPr>
              <a:t>Genscan</a:t>
            </a:r>
            <a:r>
              <a:rPr lang="en-GB" dirty="0">
                <a:solidFill>
                  <a:schemeClr val="bg1"/>
                </a:solidFill>
              </a:rPr>
              <a:t> – Gene number</a:t>
            </a:r>
          </a:p>
        </p:txBody>
      </p:sp>
      <p:pic>
        <p:nvPicPr>
          <p:cNvPr id="4" name="Picture 3">
            <a:extLst>
              <a:ext uri="{FF2B5EF4-FFF2-40B4-BE49-F238E27FC236}">
                <a16:creationId xmlns:a16="http://schemas.microsoft.com/office/drawing/2014/main" id="{8C972EBC-C8C7-4122-968A-61AFCD16C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02" y="1675618"/>
            <a:ext cx="4718555" cy="3139321"/>
          </a:xfrm>
          <a:prstGeom prst="rect">
            <a:avLst/>
          </a:prstGeom>
        </p:spPr>
      </p:pic>
      <p:sp>
        <p:nvSpPr>
          <p:cNvPr id="5" name="TextBox 4">
            <a:extLst>
              <a:ext uri="{FF2B5EF4-FFF2-40B4-BE49-F238E27FC236}">
                <a16:creationId xmlns:a16="http://schemas.microsoft.com/office/drawing/2014/main" id="{F22A5D80-80F6-442D-867D-E7C6650603FE}"/>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173FFE6C-8054-4FDE-A2CC-03AE2B00BF51}"/>
              </a:ext>
            </a:extLst>
          </p:cNvPr>
          <p:cNvSpPr txBox="1"/>
          <p:nvPr/>
        </p:nvSpPr>
        <p:spPr>
          <a:xfrm>
            <a:off x="5229459" y="1967768"/>
            <a:ext cx="3532778" cy="2308324"/>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a:t>
            </a:r>
          </a:p>
          <a:p>
            <a:r>
              <a:rPr lang="en-GB" dirty="0" err="1">
                <a:latin typeface="Garamond" panose="02020404030301010803" pitchFamily="18" charset="0"/>
              </a:rPr>
              <a:t>Genscan</a:t>
            </a:r>
            <a:r>
              <a:rPr lang="en-GB" dirty="0">
                <a:latin typeface="Garamond" panose="02020404030301010803" pitchFamily="18" charset="0"/>
              </a:rPr>
              <a:t> overpredicts gene number in all studied </a:t>
            </a:r>
            <a:r>
              <a:rPr lang="en-GB" i="1" dirty="0">
                <a:latin typeface="Garamond" panose="02020404030301010803" pitchFamily="18" charset="0"/>
              </a:rPr>
              <a:t>Drosophila </a:t>
            </a:r>
            <a:r>
              <a:rPr lang="en-GB" dirty="0">
                <a:latin typeface="Garamond" panose="02020404030301010803" pitchFamily="18" charset="0"/>
              </a:rPr>
              <a:t>species</a:t>
            </a:r>
          </a:p>
          <a:p>
            <a:endParaRPr lang="en-GB" dirty="0"/>
          </a:p>
          <a:p>
            <a:r>
              <a:rPr lang="en-GB" b="1" dirty="0">
                <a:latin typeface="Garamond" panose="02020404030301010803" pitchFamily="18" charset="0"/>
              </a:rPr>
              <a:t>Reasons: </a:t>
            </a:r>
          </a:p>
          <a:p>
            <a:r>
              <a:rPr lang="en-GB" b="1" dirty="0">
                <a:latin typeface="Garamond" panose="02020404030301010803" pitchFamily="18" charset="0"/>
              </a:rPr>
              <a:t>-</a:t>
            </a:r>
            <a:r>
              <a:rPr lang="en-GB" dirty="0">
                <a:latin typeface="Garamond" panose="02020404030301010803" pitchFamily="18" charset="0"/>
              </a:rPr>
              <a:t> Predicts non-existent genes</a:t>
            </a:r>
          </a:p>
          <a:p>
            <a:r>
              <a:rPr lang="en-GB" b="1" dirty="0">
                <a:latin typeface="Garamond" panose="02020404030301010803" pitchFamily="18" charset="0"/>
              </a:rPr>
              <a:t>- </a:t>
            </a:r>
            <a:r>
              <a:rPr lang="en-GB" dirty="0">
                <a:latin typeface="Garamond" panose="02020404030301010803" pitchFamily="18" charset="0"/>
              </a:rPr>
              <a:t>Splits long genes into multiple smaller genes</a:t>
            </a:r>
          </a:p>
        </p:txBody>
      </p:sp>
      <p:grpSp>
        <p:nvGrpSpPr>
          <p:cNvPr id="7" name="Group 6">
            <a:extLst>
              <a:ext uri="{FF2B5EF4-FFF2-40B4-BE49-F238E27FC236}">
                <a16:creationId xmlns:a16="http://schemas.microsoft.com/office/drawing/2014/main" id="{05A16096-7C67-4C61-BAB7-C5D50EB70AA7}"/>
              </a:ext>
            </a:extLst>
          </p:cNvPr>
          <p:cNvGrpSpPr/>
          <p:nvPr/>
        </p:nvGrpSpPr>
        <p:grpSpPr>
          <a:xfrm>
            <a:off x="793425" y="5604286"/>
            <a:ext cx="7587050" cy="1117579"/>
            <a:chOff x="98853" y="2761072"/>
            <a:chExt cx="7587050" cy="1117579"/>
          </a:xfrm>
        </p:grpSpPr>
        <p:pic>
          <p:nvPicPr>
            <p:cNvPr id="13" name="Picture 12">
              <a:extLst>
                <a:ext uri="{FF2B5EF4-FFF2-40B4-BE49-F238E27FC236}">
                  <a16:creationId xmlns:a16="http://schemas.microsoft.com/office/drawing/2014/main" id="{8FEAAD8C-05AE-4466-8D60-867C3781EDC3}"/>
                </a:ext>
              </a:extLst>
            </p:cNvPr>
            <p:cNvPicPr>
              <a:picLocks noChangeAspect="1"/>
            </p:cNvPicPr>
            <p:nvPr/>
          </p:nvPicPr>
          <p:blipFill rotWithShape="1">
            <a:blip r:embed="rId3"/>
            <a:srcRect l="13223"/>
            <a:stretch/>
          </p:blipFill>
          <p:spPr>
            <a:xfrm>
              <a:off x="1955643" y="2761072"/>
              <a:ext cx="5730260" cy="1117579"/>
            </a:xfrm>
            <a:prstGeom prst="rect">
              <a:avLst/>
            </a:prstGeom>
          </p:spPr>
        </p:pic>
        <p:sp>
          <p:nvSpPr>
            <p:cNvPr id="14" name="TextBox 5">
              <a:extLst>
                <a:ext uri="{FF2B5EF4-FFF2-40B4-BE49-F238E27FC236}">
                  <a16:creationId xmlns:a16="http://schemas.microsoft.com/office/drawing/2014/main" id="{E000F4F4-1364-4A19-8328-29C2BAB6EFE7}"/>
                </a:ext>
              </a:extLst>
            </p:cNvPr>
            <p:cNvSpPr txBox="1"/>
            <p:nvPr/>
          </p:nvSpPr>
          <p:spPr>
            <a:xfrm>
              <a:off x="98853" y="3570874"/>
              <a:ext cx="185679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Predicted gene regions</a:t>
              </a:r>
            </a:p>
          </p:txBody>
        </p:sp>
        <p:sp>
          <p:nvSpPr>
            <p:cNvPr id="15" name="TextBox 6">
              <a:extLst>
                <a:ext uri="{FF2B5EF4-FFF2-40B4-BE49-F238E27FC236}">
                  <a16:creationId xmlns:a16="http://schemas.microsoft.com/office/drawing/2014/main" id="{F790763C-F19C-4FC5-9BBC-C2504DE45151}"/>
                </a:ext>
              </a:extLst>
            </p:cNvPr>
            <p:cNvSpPr txBox="1"/>
            <p:nvPr/>
          </p:nvSpPr>
          <p:spPr>
            <a:xfrm>
              <a:off x="283903" y="2993892"/>
              <a:ext cx="167174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Official gene regions</a:t>
              </a:r>
            </a:p>
          </p:txBody>
        </p:sp>
      </p:grpSp>
      <p:grpSp>
        <p:nvGrpSpPr>
          <p:cNvPr id="8" name="Group 7">
            <a:extLst>
              <a:ext uri="{FF2B5EF4-FFF2-40B4-BE49-F238E27FC236}">
                <a16:creationId xmlns:a16="http://schemas.microsoft.com/office/drawing/2014/main" id="{4B93F0FF-C7E7-4206-A82E-E93423DC3586}"/>
              </a:ext>
            </a:extLst>
          </p:cNvPr>
          <p:cNvGrpSpPr/>
          <p:nvPr/>
        </p:nvGrpSpPr>
        <p:grpSpPr>
          <a:xfrm>
            <a:off x="702054" y="4881167"/>
            <a:ext cx="7678421" cy="661583"/>
            <a:chOff x="190304" y="3370878"/>
            <a:chExt cx="7678421" cy="661583"/>
          </a:xfrm>
        </p:grpSpPr>
        <p:grpSp>
          <p:nvGrpSpPr>
            <p:cNvPr id="9" name="Group 8">
              <a:extLst>
                <a:ext uri="{FF2B5EF4-FFF2-40B4-BE49-F238E27FC236}">
                  <a16:creationId xmlns:a16="http://schemas.microsoft.com/office/drawing/2014/main" id="{FD425DA2-7402-4220-849F-DD6C7CD0F463}"/>
                </a:ext>
              </a:extLst>
            </p:cNvPr>
            <p:cNvGrpSpPr/>
            <p:nvPr/>
          </p:nvGrpSpPr>
          <p:grpSpPr>
            <a:xfrm>
              <a:off x="190304" y="3370878"/>
              <a:ext cx="1856790" cy="661583"/>
              <a:chOff x="190304" y="3370878"/>
              <a:chExt cx="1856790" cy="661583"/>
            </a:xfrm>
          </p:grpSpPr>
          <p:sp>
            <p:nvSpPr>
              <p:cNvPr id="11" name="TextBox 9">
                <a:extLst>
                  <a:ext uri="{FF2B5EF4-FFF2-40B4-BE49-F238E27FC236}">
                    <a16:creationId xmlns:a16="http://schemas.microsoft.com/office/drawing/2014/main" id="{488AB207-57DC-43CE-A1A6-DE417E4CAA0B}"/>
                  </a:ext>
                </a:extLst>
              </p:cNvPr>
              <p:cNvSpPr txBox="1"/>
              <p:nvPr/>
            </p:nvSpPr>
            <p:spPr>
              <a:xfrm>
                <a:off x="190304" y="3724684"/>
                <a:ext cx="185679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Predicted gene regions</a:t>
                </a:r>
              </a:p>
            </p:txBody>
          </p:sp>
          <p:sp>
            <p:nvSpPr>
              <p:cNvPr id="12" name="TextBox 10">
                <a:extLst>
                  <a:ext uri="{FF2B5EF4-FFF2-40B4-BE49-F238E27FC236}">
                    <a16:creationId xmlns:a16="http://schemas.microsoft.com/office/drawing/2014/main" id="{15A8B62F-C53C-4C13-BF3F-0F527548A022}"/>
                  </a:ext>
                </a:extLst>
              </p:cNvPr>
              <p:cNvSpPr txBox="1"/>
              <p:nvPr/>
            </p:nvSpPr>
            <p:spPr>
              <a:xfrm>
                <a:off x="360755" y="3370878"/>
                <a:ext cx="167174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Official gene regions</a:t>
                </a:r>
              </a:p>
            </p:txBody>
          </p:sp>
        </p:grpSp>
        <p:pic>
          <p:nvPicPr>
            <p:cNvPr id="10" name="Picture 9">
              <a:extLst>
                <a:ext uri="{FF2B5EF4-FFF2-40B4-BE49-F238E27FC236}">
                  <a16:creationId xmlns:a16="http://schemas.microsoft.com/office/drawing/2014/main" id="{A246E3DF-6531-4A43-9784-5C4510A1F8B5}"/>
                </a:ext>
              </a:extLst>
            </p:cNvPr>
            <p:cNvPicPr>
              <a:picLocks noChangeAspect="1"/>
            </p:cNvPicPr>
            <p:nvPr/>
          </p:nvPicPr>
          <p:blipFill rotWithShape="1">
            <a:blip r:embed="rId4"/>
            <a:srcRect l="11955"/>
            <a:stretch/>
          </p:blipFill>
          <p:spPr>
            <a:xfrm>
              <a:off x="2048270" y="3379943"/>
              <a:ext cx="5820455" cy="650889"/>
            </a:xfrm>
            <a:prstGeom prst="rect">
              <a:avLst/>
            </a:prstGeom>
          </p:spPr>
        </p:pic>
      </p:grpSp>
    </p:spTree>
    <p:extLst>
      <p:ext uri="{BB962C8B-B14F-4D97-AF65-F5344CB8AC3E}">
        <p14:creationId xmlns:p14="http://schemas.microsoft.com/office/powerpoint/2010/main" val="70971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10B2-0D0C-4B0C-A3C5-AD3BBE4C77F8}"/>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Gene length</a:t>
            </a:r>
          </a:p>
        </p:txBody>
      </p:sp>
      <p:pic>
        <p:nvPicPr>
          <p:cNvPr id="4" name="Picture 3">
            <a:extLst>
              <a:ext uri="{FF2B5EF4-FFF2-40B4-BE49-F238E27FC236}">
                <a16:creationId xmlns:a16="http://schemas.microsoft.com/office/drawing/2014/main" id="{209AFEF1-BA26-49AE-B7AD-2B6A88AC98B3}"/>
              </a:ext>
            </a:extLst>
          </p:cNvPr>
          <p:cNvPicPr>
            <a:picLocks noChangeAspect="1"/>
          </p:cNvPicPr>
          <p:nvPr/>
        </p:nvPicPr>
        <p:blipFill rotWithShape="1">
          <a:blip r:embed="rId2">
            <a:extLst>
              <a:ext uri="{28A0092B-C50C-407E-A947-70E740481C1C}">
                <a14:useLocalDpi xmlns:a14="http://schemas.microsoft.com/office/drawing/2010/main" val="0"/>
              </a:ext>
            </a:extLst>
          </a:blip>
          <a:srcRect b="3059"/>
          <a:stretch/>
        </p:blipFill>
        <p:spPr>
          <a:xfrm>
            <a:off x="170948" y="1443834"/>
            <a:ext cx="4095641" cy="3970331"/>
          </a:xfrm>
          <a:prstGeom prst="rect">
            <a:avLst/>
          </a:prstGeom>
        </p:spPr>
      </p:pic>
      <p:sp>
        <p:nvSpPr>
          <p:cNvPr id="5" name="TextBox 4">
            <a:extLst>
              <a:ext uri="{FF2B5EF4-FFF2-40B4-BE49-F238E27FC236}">
                <a16:creationId xmlns:a16="http://schemas.microsoft.com/office/drawing/2014/main" id="{F64D7957-B519-4290-B9B7-CA1439E666A6}"/>
              </a:ext>
            </a:extLst>
          </p:cNvPr>
          <p:cNvSpPr txBox="1"/>
          <p:nvPr/>
        </p:nvSpPr>
        <p:spPr>
          <a:xfrm>
            <a:off x="4877410" y="1582340"/>
            <a:ext cx="3790231" cy="3693319"/>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r>
              <a:rPr lang="en-GB" dirty="0">
                <a:latin typeface="Garamond" panose="02020404030301010803" pitchFamily="18" charset="0"/>
              </a:rPr>
              <a:t>Gene lengths predicted by </a:t>
            </a:r>
            <a:r>
              <a:rPr lang="en-GB" dirty="0" err="1">
                <a:latin typeface="Garamond" panose="02020404030301010803" pitchFamily="18" charset="0"/>
              </a:rPr>
              <a:t>Genscan</a:t>
            </a:r>
            <a:r>
              <a:rPr lang="en-GB" dirty="0">
                <a:latin typeface="Garamond" panose="02020404030301010803" pitchFamily="18" charset="0"/>
              </a:rPr>
              <a:t> are shorter than the official gene lengths for all studied </a:t>
            </a:r>
            <a:r>
              <a:rPr lang="en-GB" i="1" dirty="0">
                <a:latin typeface="Garamond" panose="02020404030301010803" pitchFamily="18" charset="0"/>
              </a:rPr>
              <a:t>Drosophila</a:t>
            </a:r>
            <a:r>
              <a:rPr lang="en-GB" dirty="0">
                <a:latin typeface="Garamond" panose="02020404030301010803" pitchFamily="18" charset="0"/>
              </a:rPr>
              <a:t> species.</a:t>
            </a:r>
          </a:p>
          <a:p>
            <a:endParaRPr lang="en-GB" dirty="0">
              <a:latin typeface="Garamond" panose="02020404030301010803" pitchFamily="18" charset="0"/>
            </a:endParaRPr>
          </a:p>
          <a:p>
            <a:r>
              <a:rPr lang="en-GB" b="1" dirty="0">
                <a:latin typeface="Garamond" panose="02020404030301010803" pitchFamily="18" charset="0"/>
              </a:rPr>
              <a:t>Observations:</a:t>
            </a:r>
          </a:p>
          <a:p>
            <a:r>
              <a:rPr lang="en-GB" b="1" dirty="0">
                <a:latin typeface="Garamond" panose="02020404030301010803" pitchFamily="18" charset="0"/>
              </a:rPr>
              <a:t>-</a:t>
            </a:r>
            <a:r>
              <a:rPr lang="en-GB" dirty="0">
                <a:latin typeface="Garamond" panose="02020404030301010803" pitchFamily="18" charset="0"/>
              </a:rPr>
              <a:t> Majority of genes have lengths between 700 - 10,000bp.</a:t>
            </a:r>
          </a:p>
          <a:p>
            <a:r>
              <a:rPr lang="en-GB" b="1" dirty="0">
                <a:latin typeface="Garamond" panose="02020404030301010803" pitchFamily="18" charset="0"/>
              </a:rPr>
              <a:t>- </a:t>
            </a:r>
            <a:r>
              <a:rPr lang="en-GB" dirty="0">
                <a:latin typeface="Garamond" panose="02020404030301010803" pitchFamily="18" charset="0"/>
              </a:rPr>
              <a:t>Concentration of data points lies slightly above the diagonal.</a:t>
            </a:r>
          </a:p>
          <a:p>
            <a:endParaRPr lang="en-GB" dirty="0">
              <a:latin typeface="Garamond" panose="02020404030301010803" pitchFamily="18" charset="0"/>
            </a:endParaRPr>
          </a:p>
          <a:p>
            <a:r>
              <a:rPr lang="en-GB" b="1" dirty="0">
                <a:latin typeface="Garamond" panose="02020404030301010803" pitchFamily="18" charset="0"/>
              </a:rPr>
              <a:t>Reasons: </a:t>
            </a:r>
          </a:p>
          <a:p>
            <a:r>
              <a:rPr lang="en-GB" dirty="0" err="1">
                <a:latin typeface="Garamond" panose="02020404030301010803" pitchFamily="18" charset="0"/>
              </a:rPr>
              <a:t>Genscan</a:t>
            </a:r>
            <a:r>
              <a:rPr lang="en-GB" dirty="0">
                <a:latin typeface="Garamond" panose="02020404030301010803" pitchFamily="18" charset="0"/>
              </a:rPr>
              <a:t> cannot predict 5’ and 3’ UTRs. </a:t>
            </a:r>
          </a:p>
        </p:txBody>
      </p:sp>
      <p:sp>
        <p:nvSpPr>
          <p:cNvPr id="9" name="TextBox 8">
            <a:extLst>
              <a:ext uri="{FF2B5EF4-FFF2-40B4-BE49-F238E27FC236}">
                <a16:creationId xmlns:a16="http://schemas.microsoft.com/office/drawing/2014/main" id="{D845F5C8-2695-4DA4-B14C-591D7CB443B0}"/>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grpSp>
        <p:nvGrpSpPr>
          <p:cNvPr id="15" name="Group 14">
            <a:extLst>
              <a:ext uri="{FF2B5EF4-FFF2-40B4-BE49-F238E27FC236}">
                <a16:creationId xmlns:a16="http://schemas.microsoft.com/office/drawing/2014/main" id="{B9B9A2BF-618D-43BD-A70E-F558C9ECEA3E}"/>
              </a:ext>
            </a:extLst>
          </p:cNvPr>
          <p:cNvGrpSpPr/>
          <p:nvPr/>
        </p:nvGrpSpPr>
        <p:grpSpPr>
          <a:xfrm>
            <a:off x="-1" y="5870730"/>
            <a:ext cx="9072223" cy="877904"/>
            <a:chOff x="-1" y="5870730"/>
            <a:chExt cx="9072223" cy="877904"/>
          </a:xfrm>
        </p:grpSpPr>
        <p:pic>
          <p:nvPicPr>
            <p:cNvPr id="11" name="Picture 10">
              <a:extLst>
                <a:ext uri="{FF2B5EF4-FFF2-40B4-BE49-F238E27FC236}">
                  <a16:creationId xmlns:a16="http://schemas.microsoft.com/office/drawing/2014/main" id="{0FBC9408-7F79-4B95-840A-5F7C89B753F1}"/>
                </a:ext>
              </a:extLst>
            </p:cNvPr>
            <p:cNvPicPr>
              <a:picLocks noChangeAspect="1"/>
            </p:cNvPicPr>
            <p:nvPr/>
          </p:nvPicPr>
          <p:blipFill>
            <a:blip r:embed="rId3"/>
            <a:stretch>
              <a:fillRect/>
            </a:stretch>
          </p:blipFill>
          <p:spPr>
            <a:xfrm>
              <a:off x="71777" y="5908456"/>
              <a:ext cx="9000445" cy="840178"/>
            </a:xfrm>
            <a:prstGeom prst="rect">
              <a:avLst/>
            </a:prstGeom>
          </p:spPr>
        </p:pic>
        <p:sp>
          <p:nvSpPr>
            <p:cNvPr id="12" name="TextBox 11">
              <a:extLst>
                <a:ext uri="{FF2B5EF4-FFF2-40B4-BE49-F238E27FC236}">
                  <a16:creationId xmlns:a16="http://schemas.microsoft.com/office/drawing/2014/main" id="{BC2DE606-4710-405A-8C65-FDD3B41D64ED}"/>
                </a:ext>
              </a:extLst>
            </p:cNvPr>
            <p:cNvSpPr txBox="1"/>
            <p:nvPr/>
          </p:nvSpPr>
          <p:spPr>
            <a:xfrm>
              <a:off x="-1" y="5870730"/>
              <a:ext cx="1212491" cy="461665"/>
            </a:xfrm>
            <a:prstGeom prst="rect">
              <a:avLst/>
            </a:prstGeom>
            <a:solidFill>
              <a:schemeClr val="bg1"/>
            </a:solidFill>
          </p:spPr>
          <p:txBody>
            <a:bodyPr wrap="square" rtlCol="0">
              <a:spAutoFit/>
            </a:bodyPr>
            <a:lstStyle/>
            <a:p>
              <a:r>
                <a:rPr lang="en-GB" sz="1200" i="1" dirty="0"/>
                <a:t>D. </a:t>
              </a:r>
              <a:r>
                <a:rPr lang="en-GB" sz="1200" i="1" dirty="0" err="1"/>
                <a:t>mog</a:t>
              </a:r>
              <a:r>
                <a:rPr lang="en-GB" sz="1200" i="1" dirty="0"/>
                <a:t> (official gene)</a:t>
              </a:r>
            </a:p>
          </p:txBody>
        </p:sp>
        <p:sp>
          <p:nvSpPr>
            <p:cNvPr id="13" name="TextBox 12">
              <a:extLst>
                <a:ext uri="{FF2B5EF4-FFF2-40B4-BE49-F238E27FC236}">
                  <a16:creationId xmlns:a16="http://schemas.microsoft.com/office/drawing/2014/main" id="{20A0B718-B637-4FEB-9DB6-9C9164CE698A}"/>
                </a:ext>
              </a:extLst>
            </p:cNvPr>
            <p:cNvSpPr txBox="1"/>
            <p:nvPr/>
          </p:nvSpPr>
          <p:spPr>
            <a:xfrm>
              <a:off x="0" y="6350168"/>
              <a:ext cx="1212490" cy="285637"/>
            </a:xfrm>
            <a:prstGeom prst="rect">
              <a:avLst/>
            </a:prstGeom>
            <a:solidFill>
              <a:schemeClr val="bg1"/>
            </a:solidFill>
          </p:spPr>
          <p:txBody>
            <a:bodyPr wrap="square" rtlCol="0">
              <a:spAutoFit/>
            </a:bodyPr>
            <a:lstStyle/>
            <a:p>
              <a:r>
                <a:rPr lang="en-GB" sz="1200" i="1" dirty="0" err="1"/>
                <a:t>Genscan</a:t>
              </a:r>
              <a:r>
                <a:rPr lang="en-GB" sz="1200" i="1" dirty="0"/>
                <a:t> gene</a:t>
              </a:r>
            </a:p>
          </p:txBody>
        </p:sp>
      </p:grpSp>
      <p:sp>
        <p:nvSpPr>
          <p:cNvPr id="16" name="TextBox 15">
            <a:extLst>
              <a:ext uri="{FF2B5EF4-FFF2-40B4-BE49-F238E27FC236}">
                <a16:creationId xmlns:a16="http://schemas.microsoft.com/office/drawing/2014/main" id="{97330599-78C2-4808-8DD1-27FECEC2B57E}"/>
              </a:ext>
            </a:extLst>
          </p:cNvPr>
          <p:cNvSpPr txBox="1"/>
          <p:nvPr/>
        </p:nvSpPr>
        <p:spPr>
          <a:xfrm>
            <a:off x="1059785" y="5342235"/>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Genscan</a:t>
            </a:r>
            <a:r>
              <a:rPr lang="en-GB" sz="1100" dirty="0"/>
              <a:t> predicted genes)</a:t>
            </a:r>
          </a:p>
        </p:txBody>
      </p:sp>
      <p:sp>
        <p:nvSpPr>
          <p:cNvPr id="17" name="TextBox 16">
            <a:extLst>
              <a:ext uri="{FF2B5EF4-FFF2-40B4-BE49-F238E27FC236}">
                <a16:creationId xmlns:a16="http://schemas.microsoft.com/office/drawing/2014/main" id="{2913B7C5-DE0A-4ED5-9F98-DC332B15103B}"/>
              </a:ext>
            </a:extLst>
          </p:cNvPr>
          <p:cNvSpPr txBox="1"/>
          <p:nvPr/>
        </p:nvSpPr>
        <p:spPr>
          <a:xfrm rot="16200000">
            <a:off x="-1171762" y="3172198"/>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Genscan</a:t>
            </a:r>
            <a:r>
              <a:rPr lang="en-GB" sz="1100" dirty="0"/>
              <a:t> predicted genes)</a:t>
            </a:r>
          </a:p>
        </p:txBody>
      </p:sp>
    </p:spTree>
    <p:extLst>
      <p:ext uri="{BB962C8B-B14F-4D97-AF65-F5344CB8AC3E}">
        <p14:creationId xmlns:p14="http://schemas.microsoft.com/office/powerpoint/2010/main" val="179997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4116-1BD3-46BB-A7D6-D90CDD47E15B}"/>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Exon number</a:t>
            </a:r>
          </a:p>
        </p:txBody>
      </p:sp>
      <p:sp>
        <p:nvSpPr>
          <p:cNvPr id="8" name="TextBox 7">
            <a:extLst>
              <a:ext uri="{FF2B5EF4-FFF2-40B4-BE49-F238E27FC236}">
                <a16:creationId xmlns:a16="http://schemas.microsoft.com/office/drawing/2014/main" id="{422A2921-DFCF-4B74-BBEC-B42495F61E4D}"/>
              </a:ext>
            </a:extLst>
          </p:cNvPr>
          <p:cNvSpPr txBox="1"/>
          <p:nvPr/>
        </p:nvSpPr>
        <p:spPr>
          <a:xfrm>
            <a:off x="0" y="1359392"/>
            <a:ext cx="4321591" cy="504320"/>
          </a:xfrm>
          <a:prstGeom prst="rect">
            <a:avLst/>
          </a:prstGeom>
          <a:solidFill>
            <a:schemeClr val="bg1"/>
          </a:solidFill>
        </p:spPr>
        <p:txBody>
          <a:bodyPr wrap="square" rtlCol="0">
            <a:spAutoFit/>
          </a:bodyPr>
          <a:lstStyle/>
          <a:p>
            <a:endParaRPr lang="en-GB" dirty="0"/>
          </a:p>
        </p:txBody>
      </p:sp>
      <p:pic>
        <p:nvPicPr>
          <p:cNvPr id="4" name="Picture 3">
            <a:extLst>
              <a:ext uri="{FF2B5EF4-FFF2-40B4-BE49-F238E27FC236}">
                <a16:creationId xmlns:a16="http://schemas.microsoft.com/office/drawing/2014/main" id="{0FFD1C5B-78D3-4AB2-B54B-CC22ACC0B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9392"/>
            <a:ext cx="4321591" cy="2872945"/>
          </a:xfrm>
          <a:prstGeom prst="rect">
            <a:avLst/>
          </a:prstGeom>
        </p:spPr>
      </p:pic>
      <p:sp>
        <p:nvSpPr>
          <p:cNvPr id="9" name="TextBox 8">
            <a:extLst>
              <a:ext uri="{FF2B5EF4-FFF2-40B4-BE49-F238E27FC236}">
                <a16:creationId xmlns:a16="http://schemas.microsoft.com/office/drawing/2014/main" id="{1FFF76B8-8050-4741-9238-A68FB945588C}"/>
              </a:ext>
            </a:extLst>
          </p:cNvPr>
          <p:cNvSpPr txBox="1"/>
          <p:nvPr/>
        </p:nvSpPr>
        <p:spPr>
          <a:xfrm>
            <a:off x="4552795" y="1443835"/>
            <a:ext cx="4321591" cy="3416320"/>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a:t>
            </a:r>
          </a:p>
          <a:p>
            <a:r>
              <a:rPr lang="en-GB" dirty="0">
                <a:latin typeface="Garamond" panose="02020404030301010803" pitchFamily="18" charset="0"/>
              </a:rPr>
              <a:t>Total exon number predicted by </a:t>
            </a:r>
            <a:r>
              <a:rPr lang="en-GB" dirty="0" err="1">
                <a:latin typeface="Garamond" panose="02020404030301010803" pitchFamily="18" charset="0"/>
              </a:rPr>
              <a:t>Genscan</a:t>
            </a:r>
            <a:r>
              <a:rPr lang="en-GB" dirty="0">
                <a:latin typeface="Garamond" panose="02020404030301010803" pitchFamily="18" charset="0"/>
              </a:rPr>
              <a:t> is less than the official total exon number for all studied </a:t>
            </a:r>
            <a:r>
              <a:rPr lang="en-GB" i="1" dirty="0">
                <a:latin typeface="Garamond" panose="02020404030301010803" pitchFamily="18" charset="0"/>
              </a:rPr>
              <a:t>Drosophila </a:t>
            </a:r>
            <a:r>
              <a:rPr lang="en-GB" dirty="0">
                <a:latin typeface="Garamond" panose="02020404030301010803" pitchFamily="18" charset="0"/>
              </a:rPr>
              <a:t>species.</a:t>
            </a:r>
          </a:p>
          <a:p>
            <a:endParaRPr lang="en-GB" dirty="0">
              <a:latin typeface="Garamond" panose="02020404030301010803" pitchFamily="18" charset="0"/>
            </a:endParaRPr>
          </a:p>
          <a:p>
            <a:r>
              <a:rPr lang="en-GB" b="1" dirty="0">
                <a:latin typeface="Garamond" panose="02020404030301010803" pitchFamily="18" charset="0"/>
              </a:rPr>
              <a:t>Reasons</a:t>
            </a:r>
            <a:r>
              <a:rPr lang="en-GB" dirty="0">
                <a:latin typeface="Garamond" panose="02020404030301010803" pitchFamily="18" charset="0"/>
              </a:rPr>
              <a:t>: </a:t>
            </a:r>
          </a:p>
          <a:p>
            <a:r>
              <a:rPr lang="en-GB" b="1" dirty="0">
                <a:latin typeface="Garamond" panose="02020404030301010803" pitchFamily="18" charset="0"/>
              </a:rPr>
              <a:t>- </a:t>
            </a:r>
            <a:r>
              <a:rPr lang="en-GB" dirty="0">
                <a:latin typeface="Garamond" panose="02020404030301010803" pitchFamily="18" charset="0"/>
              </a:rPr>
              <a:t>When there is a small intronic gap between two exons, </a:t>
            </a:r>
            <a:r>
              <a:rPr lang="en-GB" dirty="0" err="1">
                <a:latin typeface="Garamond" panose="02020404030301010803" pitchFamily="18" charset="0"/>
              </a:rPr>
              <a:t>Genscan</a:t>
            </a:r>
            <a:r>
              <a:rPr lang="en-GB" dirty="0">
                <a:latin typeface="Garamond" panose="02020404030301010803" pitchFamily="18" charset="0"/>
              </a:rPr>
              <a:t> experiences difficulties in detecting this intron and therefore predicts a single longer exon.</a:t>
            </a:r>
          </a:p>
          <a:p>
            <a:r>
              <a:rPr lang="en-GB" b="1" dirty="0">
                <a:latin typeface="Garamond" panose="02020404030301010803" pitchFamily="18" charset="0"/>
              </a:rPr>
              <a:t>-</a:t>
            </a:r>
            <a:r>
              <a:rPr lang="en-GB" dirty="0">
                <a:latin typeface="Garamond" panose="02020404030301010803" pitchFamily="18" charset="0"/>
              </a:rPr>
              <a:t> </a:t>
            </a:r>
            <a:r>
              <a:rPr lang="en-GB" dirty="0" err="1">
                <a:latin typeface="Garamond" panose="02020404030301010803" pitchFamily="18" charset="0"/>
              </a:rPr>
              <a:t>Genscan</a:t>
            </a:r>
            <a:r>
              <a:rPr lang="en-GB" dirty="0">
                <a:latin typeface="Garamond" panose="02020404030301010803" pitchFamily="18" charset="0"/>
              </a:rPr>
              <a:t> has difficulties in resolving isoforms.</a:t>
            </a:r>
          </a:p>
        </p:txBody>
      </p:sp>
      <p:sp>
        <p:nvSpPr>
          <p:cNvPr id="11" name="TextBox 10">
            <a:extLst>
              <a:ext uri="{FF2B5EF4-FFF2-40B4-BE49-F238E27FC236}">
                <a16:creationId xmlns:a16="http://schemas.microsoft.com/office/drawing/2014/main" id="{9ABEB15B-6A42-4991-9AEC-A1428E45886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pic>
        <p:nvPicPr>
          <p:cNvPr id="16" name="Picture 15">
            <a:extLst>
              <a:ext uri="{FF2B5EF4-FFF2-40B4-BE49-F238E27FC236}">
                <a16:creationId xmlns:a16="http://schemas.microsoft.com/office/drawing/2014/main" id="{18A3991A-AD41-420A-95A0-C7FD2B82843D}"/>
              </a:ext>
            </a:extLst>
          </p:cNvPr>
          <p:cNvPicPr>
            <a:picLocks noChangeAspect="1"/>
          </p:cNvPicPr>
          <p:nvPr/>
        </p:nvPicPr>
        <p:blipFill>
          <a:blip r:embed="rId3"/>
          <a:stretch>
            <a:fillRect/>
          </a:stretch>
        </p:blipFill>
        <p:spPr>
          <a:xfrm>
            <a:off x="8748" y="5525417"/>
            <a:ext cx="9126503" cy="963251"/>
          </a:xfrm>
          <a:prstGeom prst="rect">
            <a:avLst/>
          </a:prstGeom>
        </p:spPr>
      </p:pic>
    </p:spTree>
    <p:extLst>
      <p:ext uri="{BB962C8B-B14F-4D97-AF65-F5344CB8AC3E}">
        <p14:creationId xmlns:p14="http://schemas.microsoft.com/office/powerpoint/2010/main" val="111656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60D9-1AEB-436A-9807-F51F7A6B6C9A}"/>
              </a:ext>
            </a:extLst>
          </p:cNvPr>
          <p:cNvSpPr>
            <a:spLocks noGrp="1"/>
          </p:cNvSpPr>
          <p:nvPr>
            <p:ph type="title"/>
          </p:nvPr>
        </p:nvSpPr>
        <p:spPr>
          <a:xfrm>
            <a:off x="143556" y="222194"/>
            <a:ext cx="4275740" cy="763525"/>
          </a:xfrm>
        </p:spPr>
        <p:txBody>
          <a:bodyPr>
            <a:normAutofit fontScale="90000"/>
          </a:bodyPr>
          <a:lstStyle/>
          <a:p>
            <a:r>
              <a:rPr lang="en-GB" dirty="0" err="1">
                <a:solidFill>
                  <a:schemeClr val="bg1"/>
                </a:solidFill>
              </a:rPr>
              <a:t>Genscan</a:t>
            </a:r>
            <a:r>
              <a:rPr lang="en-GB" dirty="0">
                <a:solidFill>
                  <a:schemeClr val="bg1"/>
                </a:solidFill>
              </a:rPr>
              <a:t> - Exon length</a:t>
            </a:r>
          </a:p>
        </p:txBody>
      </p:sp>
      <p:pic>
        <p:nvPicPr>
          <p:cNvPr id="4" name="Picture 3">
            <a:extLst>
              <a:ext uri="{FF2B5EF4-FFF2-40B4-BE49-F238E27FC236}">
                <a16:creationId xmlns:a16="http://schemas.microsoft.com/office/drawing/2014/main" id="{8A5B936A-3E6C-4F2F-9138-4F1CC0EEEDE7}"/>
              </a:ext>
            </a:extLst>
          </p:cNvPr>
          <p:cNvPicPr>
            <a:picLocks noChangeAspect="1"/>
          </p:cNvPicPr>
          <p:nvPr/>
        </p:nvPicPr>
        <p:blipFill rotWithShape="1">
          <a:blip r:embed="rId3">
            <a:extLst>
              <a:ext uri="{28A0092B-C50C-407E-A947-70E740481C1C}">
                <a14:useLocalDpi xmlns:a14="http://schemas.microsoft.com/office/drawing/2010/main" val="0"/>
              </a:ext>
            </a:extLst>
          </a:blip>
          <a:srcRect l="3340" b="4211"/>
          <a:stretch/>
        </p:blipFill>
        <p:spPr>
          <a:xfrm>
            <a:off x="296260" y="1749245"/>
            <a:ext cx="4419296" cy="4428445"/>
          </a:xfrm>
          <a:prstGeom prst="rect">
            <a:avLst/>
          </a:prstGeom>
        </p:spPr>
      </p:pic>
      <p:sp>
        <p:nvSpPr>
          <p:cNvPr id="5" name="TextBox 4">
            <a:extLst>
              <a:ext uri="{FF2B5EF4-FFF2-40B4-BE49-F238E27FC236}">
                <a16:creationId xmlns:a16="http://schemas.microsoft.com/office/drawing/2014/main" id="{7EA7428D-A15B-41C2-A26C-EFCF5EE342F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519C5C27-4BF5-42BB-910B-4954ABBB3734}"/>
              </a:ext>
            </a:extLst>
          </p:cNvPr>
          <p:cNvSpPr txBox="1"/>
          <p:nvPr/>
        </p:nvSpPr>
        <p:spPr>
          <a:xfrm>
            <a:off x="5182820" y="2360065"/>
            <a:ext cx="3359510" cy="2862322"/>
          </a:xfrm>
          <a:prstGeom prst="rect">
            <a:avLst/>
          </a:prstGeom>
          <a:noFill/>
          <a:ln w="19050">
            <a:solidFill>
              <a:schemeClr val="tx1"/>
            </a:solidFill>
          </a:ln>
        </p:spPr>
        <p:txBody>
          <a:bodyPr wrap="square" rtlCol="0">
            <a:spAutoFit/>
          </a:bodyPr>
          <a:lstStyle/>
          <a:p>
            <a:pPr algn="just"/>
            <a:r>
              <a:rPr lang="en-GB" b="1" dirty="0">
                <a:latin typeface="Garamond" panose="02020404030301010803" pitchFamily="18" charset="0"/>
              </a:rPr>
              <a:t>Key Conclusions: </a:t>
            </a:r>
          </a:p>
          <a:p>
            <a:pPr algn="just"/>
            <a:r>
              <a:rPr lang="en-GB" b="1" dirty="0">
                <a:latin typeface="Garamond" panose="02020404030301010803" pitchFamily="18" charset="0"/>
              </a:rPr>
              <a:t>-</a:t>
            </a:r>
            <a:r>
              <a:rPr lang="en-GB" dirty="0">
                <a:latin typeface="Garamond" panose="02020404030301010803" pitchFamily="18" charset="0"/>
              </a:rPr>
              <a:t> Predicted length of exons in </a:t>
            </a:r>
            <a:r>
              <a:rPr lang="en-GB" dirty="0" err="1">
                <a:latin typeface="Garamond" panose="02020404030301010803" pitchFamily="18" charset="0"/>
              </a:rPr>
              <a:t>Genscan</a:t>
            </a:r>
            <a:r>
              <a:rPr lang="en-GB" dirty="0">
                <a:latin typeface="Garamond" panose="02020404030301010803" pitchFamily="18" charset="0"/>
              </a:rPr>
              <a:t> has a localised cluster of data points on the diagonal in comparison with the length of the official exons.</a:t>
            </a:r>
          </a:p>
          <a:p>
            <a:pPr algn="just"/>
            <a:endParaRPr lang="en-GB" b="1" dirty="0">
              <a:latin typeface="Garamond" panose="02020404030301010803" pitchFamily="18" charset="0"/>
            </a:endParaRPr>
          </a:p>
          <a:p>
            <a:pPr algn="just"/>
            <a:r>
              <a:rPr lang="en-GB" b="1" dirty="0">
                <a:latin typeface="Garamond" panose="02020404030301010803" pitchFamily="18" charset="0"/>
              </a:rPr>
              <a:t>Reasons:</a:t>
            </a:r>
          </a:p>
          <a:p>
            <a:pPr algn="just"/>
            <a:r>
              <a:rPr lang="en-GB" b="1" dirty="0">
                <a:latin typeface="Garamond" panose="02020404030301010803" pitchFamily="18" charset="0"/>
              </a:rPr>
              <a:t>- </a:t>
            </a:r>
            <a:r>
              <a:rPr lang="en-GB" dirty="0">
                <a:latin typeface="Garamond" panose="02020404030301010803" pitchFamily="18" charset="0"/>
              </a:rPr>
              <a:t>UTRs are not a contributing factor. </a:t>
            </a:r>
            <a:endParaRPr lang="en-GB" b="1" dirty="0">
              <a:latin typeface="Garamond" panose="02020404030301010803" pitchFamily="18" charset="0"/>
            </a:endParaRPr>
          </a:p>
        </p:txBody>
      </p:sp>
      <p:sp>
        <p:nvSpPr>
          <p:cNvPr id="7" name="TextBox 6">
            <a:extLst>
              <a:ext uri="{FF2B5EF4-FFF2-40B4-BE49-F238E27FC236}">
                <a16:creationId xmlns:a16="http://schemas.microsoft.com/office/drawing/2014/main" id="{91AA4501-2076-4E48-92D8-3F6122C1E22F}"/>
              </a:ext>
            </a:extLst>
          </p:cNvPr>
          <p:cNvSpPr txBox="1"/>
          <p:nvPr/>
        </p:nvSpPr>
        <p:spPr>
          <a:xfrm>
            <a:off x="1212490" y="6177690"/>
            <a:ext cx="2748691" cy="261610"/>
          </a:xfrm>
          <a:prstGeom prst="rect">
            <a:avLst/>
          </a:prstGeom>
          <a:noFill/>
        </p:spPr>
        <p:txBody>
          <a:bodyPr wrap="square" rtlCol="0">
            <a:spAutoFit/>
          </a:bodyPr>
          <a:lstStyle/>
          <a:p>
            <a:r>
              <a:rPr lang="en-GB" sz="1100" dirty="0"/>
              <a:t>Log</a:t>
            </a:r>
            <a:r>
              <a:rPr lang="en-GB" sz="1100" baseline="-25000" dirty="0"/>
              <a:t>10</a:t>
            </a:r>
            <a:r>
              <a:rPr lang="en-GB" sz="1100" dirty="0"/>
              <a:t> (length of </a:t>
            </a:r>
            <a:r>
              <a:rPr lang="en-GB" sz="1100" dirty="0" err="1"/>
              <a:t>Genscan</a:t>
            </a:r>
            <a:r>
              <a:rPr lang="en-GB" sz="1100" dirty="0"/>
              <a:t> predicted exons)</a:t>
            </a:r>
          </a:p>
        </p:txBody>
      </p:sp>
      <p:sp>
        <p:nvSpPr>
          <p:cNvPr id="8" name="TextBox 7">
            <a:extLst>
              <a:ext uri="{FF2B5EF4-FFF2-40B4-BE49-F238E27FC236}">
                <a16:creationId xmlns:a16="http://schemas.microsoft.com/office/drawing/2014/main" id="{C8C5D2F2-F891-4545-8CA0-ACDA687D8ACA}"/>
              </a:ext>
            </a:extLst>
          </p:cNvPr>
          <p:cNvSpPr txBox="1"/>
          <p:nvPr/>
        </p:nvSpPr>
        <p:spPr>
          <a:xfrm rot="16200000">
            <a:off x="-1199296" y="3441306"/>
            <a:ext cx="2748691" cy="280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exons)</a:t>
            </a:r>
          </a:p>
        </p:txBody>
      </p:sp>
    </p:spTree>
    <p:extLst>
      <p:ext uri="{BB962C8B-B14F-4D97-AF65-F5344CB8AC3E}">
        <p14:creationId xmlns:p14="http://schemas.microsoft.com/office/powerpoint/2010/main" val="3792349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6142</TotalTime>
  <Words>1121</Words>
  <Application>Microsoft Office PowerPoint</Application>
  <PresentationFormat>On-screen Show (4:3)</PresentationFormat>
  <Paragraphs>206</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Garamond</vt:lpstr>
      <vt:lpstr>Verdana</vt:lpstr>
      <vt:lpstr>Office Theme</vt:lpstr>
      <vt:lpstr>Genome annotation comparisons of the Drosophila genus</vt:lpstr>
      <vt:lpstr>Drosophila species </vt:lpstr>
      <vt:lpstr>Annotation method: Genscan </vt:lpstr>
      <vt:lpstr>Genscan ab initio gene prediction</vt:lpstr>
      <vt:lpstr>Genscan preparation </vt:lpstr>
      <vt:lpstr>Genscan – Gene number</vt:lpstr>
      <vt:lpstr>Genscan – Gene length</vt:lpstr>
      <vt:lpstr>Genscan - Exon number</vt:lpstr>
      <vt:lpstr>Genscan - Exon length</vt:lpstr>
      <vt:lpstr>Gene number comparison in literature</vt:lpstr>
      <vt:lpstr>Annotation methods: Blastn and tBlastn </vt:lpstr>
      <vt:lpstr>PowerPoint Presentation</vt:lpstr>
      <vt:lpstr>Blastn and tBlastn:   Spliced alignment problem</vt:lpstr>
      <vt:lpstr>Classifying a gene in Blastn/tBlastn </vt:lpstr>
      <vt:lpstr>Blastn - Gene length</vt:lpstr>
      <vt:lpstr>Blastn – Exon length</vt:lpstr>
      <vt:lpstr>tBlastn – Gene length</vt:lpstr>
      <vt:lpstr>tBlastn - Exon Length</vt:lpstr>
      <vt:lpstr>PowerPoint Presentation</vt:lpstr>
      <vt:lpstr>Blastn analysis overlap problem</vt:lpstr>
      <vt:lpstr>Distribution of Gene length</vt:lpstr>
      <vt:lpstr>Venn Diagram</vt:lpstr>
      <vt:lpstr>Conclusions </vt:lpstr>
      <vt:lpstr>References and code files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Yusef Paolo Rabiah</cp:lastModifiedBy>
  <cp:revision>152</cp:revision>
  <dcterms:created xsi:type="dcterms:W3CDTF">2013-08-21T19:17:07Z</dcterms:created>
  <dcterms:modified xsi:type="dcterms:W3CDTF">2017-11-16T19:55:48Z</dcterms:modified>
</cp:coreProperties>
</file>